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7" r:id="rId3"/>
    <p:sldId id="260" r:id="rId4"/>
    <p:sldId id="279" r:id="rId5"/>
    <p:sldId id="263" r:id="rId6"/>
    <p:sldId id="295" r:id="rId7"/>
    <p:sldId id="296" r:id="rId8"/>
    <p:sldId id="299" r:id="rId9"/>
    <p:sldId id="297" r:id="rId10"/>
    <p:sldId id="300" r:id="rId11"/>
    <p:sldId id="301" r:id="rId12"/>
    <p:sldId id="287" r:id="rId13"/>
    <p:sldId id="288" r:id="rId14"/>
    <p:sldId id="289" r:id="rId15"/>
    <p:sldId id="290" r:id="rId16"/>
    <p:sldId id="291" r:id="rId17"/>
    <p:sldId id="292" r:id="rId18"/>
    <p:sldId id="294" r:id="rId19"/>
    <p:sldId id="280" r:id="rId20"/>
    <p:sldId id="282" r:id="rId21"/>
    <p:sldId id="302" r:id="rId22"/>
    <p:sldId id="303" r:id="rId23"/>
    <p:sldId id="283" r:id="rId24"/>
    <p:sldId id="270" r:id="rId25"/>
    <p:sldId id="271" r:id="rId26"/>
    <p:sldId id="274" r:id="rId27"/>
    <p:sldId id="285" r:id="rId28"/>
    <p:sldId id="286" r:id="rId29"/>
    <p:sldId id="27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9CD5"/>
    <a:srgbClr val="4B91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91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jpeg>
</file>

<file path=ppt/media/image8.png>
</file>

<file path=ppt/media/image9.jpe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134175-6205-4326-9EF6-3AA7C83C77E7}" type="datetimeFigureOut">
              <a:rPr lang="en-IN" smtClean="0"/>
              <a:t>01-08-2025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87D7C3-50CB-48D8-BC35-0999DD7CADB5}" type="slidenum">
              <a:rPr lang="en-IN" smtClean="0"/>
              <a:t>‹#›</a:t>
            </a:fld>
            <a:endParaRPr lang="en-IN"/>
          </a:p>
        </p:txBody>
      </p:sp>
    </p:spTree>
    <p:extLst>
      <p:ext uri="{BB962C8B-B14F-4D97-AF65-F5344CB8AC3E}">
        <p14:creationId xmlns:p14="http://schemas.microsoft.com/office/powerpoint/2010/main" val="3825563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387D7C3-50CB-48D8-BC35-0999DD7CADB5}" type="slidenum">
              <a:rPr lang="en-IN" smtClean="0"/>
              <a:t>3</a:t>
            </a:fld>
            <a:endParaRPr lang="en-IN"/>
          </a:p>
        </p:txBody>
      </p:sp>
    </p:spTree>
    <p:extLst>
      <p:ext uri="{BB962C8B-B14F-4D97-AF65-F5344CB8AC3E}">
        <p14:creationId xmlns:p14="http://schemas.microsoft.com/office/powerpoint/2010/main" val="1294708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387D7C3-50CB-48D8-BC35-0999DD7CADB5}" type="slidenum">
              <a:rPr lang="en-IN" smtClean="0"/>
              <a:t>7</a:t>
            </a:fld>
            <a:endParaRPr lang="en-IN"/>
          </a:p>
        </p:txBody>
      </p:sp>
    </p:spTree>
    <p:extLst>
      <p:ext uri="{BB962C8B-B14F-4D97-AF65-F5344CB8AC3E}">
        <p14:creationId xmlns:p14="http://schemas.microsoft.com/office/powerpoint/2010/main" val="2800017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CEAB3-BC2B-98B0-D54A-4E37F76A61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25F6437-DAF2-2F76-21AF-6A9B706BF6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28EFE80-5045-1D12-FAEB-4345422CE237}"/>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5" name="Footer Placeholder 4">
            <a:extLst>
              <a:ext uri="{FF2B5EF4-FFF2-40B4-BE49-F238E27FC236}">
                <a16:creationId xmlns:a16="http://schemas.microsoft.com/office/drawing/2014/main" id="{204EDDC1-1EC7-CE78-B7CF-E78B1738CC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51DA973-6F16-79DE-2266-E89BC350F22E}"/>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125864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2C865-6354-2528-750B-BC10C8E4813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C39908A-CE69-A2BA-A9F2-EAA1F28C40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7F5CD91-0FFB-F615-CB63-F569EE6519A6}"/>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5" name="Footer Placeholder 4">
            <a:extLst>
              <a:ext uri="{FF2B5EF4-FFF2-40B4-BE49-F238E27FC236}">
                <a16:creationId xmlns:a16="http://schemas.microsoft.com/office/drawing/2014/main" id="{C6C23EEC-086B-E35B-0B3C-0D8E629F1D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4C313C5-8C25-C17C-A4B7-4AE72CAD742F}"/>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39844301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F954EA-9D67-CB63-16EB-28F0EA8B6E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6212046-B62D-22A2-2480-B8791604662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63AF1E-7D21-ED1C-B650-F3648E059664}"/>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5" name="Footer Placeholder 4">
            <a:extLst>
              <a:ext uri="{FF2B5EF4-FFF2-40B4-BE49-F238E27FC236}">
                <a16:creationId xmlns:a16="http://schemas.microsoft.com/office/drawing/2014/main" id="{96001F96-F13D-B423-6812-BA93E0C8CD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AA2E0D-787D-EE81-968C-67C5788A9AC3}"/>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34127077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D0831-0990-9E23-23C8-F5D2A370C06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BC680CD-A662-97A9-9CBB-A3CD42CF7A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15FF22B-65E5-C5AC-E8A3-BF9802358D25}"/>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5" name="Footer Placeholder 4">
            <a:extLst>
              <a:ext uri="{FF2B5EF4-FFF2-40B4-BE49-F238E27FC236}">
                <a16:creationId xmlns:a16="http://schemas.microsoft.com/office/drawing/2014/main" id="{D659E987-2291-6A24-C8D3-24FF918DE96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EC0B36-487C-9D3A-2BF5-1D3DE7D698ED}"/>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29633379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0B29D-899B-D026-2B73-179B1480BD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90CEBE8-8829-CE1E-7135-2FF276EA5F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15FC28-8B73-37FC-7929-C7422754EBA6}"/>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5" name="Footer Placeholder 4">
            <a:extLst>
              <a:ext uri="{FF2B5EF4-FFF2-40B4-BE49-F238E27FC236}">
                <a16:creationId xmlns:a16="http://schemas.microsoft.com/office/drawing/2014/main" id="{3E318DCF-5AF5-F9BA-8D49-5600376B6B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8C8E18-AB61-43C7-0B5E-6C5523A430DA}"/>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116945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D31D6-8241-26C5-6384-C01D33A2F92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3EFE352-E60B-6C4D-D057-2FA4A8B3CF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56AD336-6FC3-B3D8-9750-8552E6304EE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70F1B59-641D-4921-3366-59E63B96C039}"/>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6" name="Footer Placeholder 5">
            <a:extLst>
              <a:ext uri="{FF2B5EF4-FFF2-40B4-BE49-F238E27FC236}">
                <a16:creationId xmlns:a16="http://schemas.microsoft.com/office/drawing/2014/main" id="{95F61108-43F9-5591-3F8A-AE936C51728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13C4710-33E5-8515-5D4C-F512F7E393AA}"/>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2722990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98DB9-BD05-56C4-5F89-1C772D0912C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8D28CAC-2E32-1382-CD41-C2E381D91C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8EFEA8-4947-395F-6C36-D10C32E3354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952960-977C-5827-15F7-152FB09B0F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32FB21-EBAC-34A6-210D-BFDF11E469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00974B0-BD46-3975-1D30-619454F60538}"/>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8" name="Footer Placeholder 7">
            <a:extLst>
              <a:ext uri="{FF2B5EF4-FFF2-40B4-BE49-F238E27FC236}">
                <a16:creationId xmlns:a16="http://schemas.microsoft.com/office/drawing/2014/main" id="{E5366A38-52B6-12E1-0140-22B0F0F187B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0AA6D35-E9F5-86B1-5F0D-926B251E5C4F}"/>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729906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1FA72-F50E-B581-7CCC-3EC171CEEEA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CA9BD12-D5BF-0D2A-31F3-02E51ADAE3E8}"/>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4" name="Footer Placeholder 3">
            <a:extLst>
              <a:ext uri="{FF2B5EF4-FFF2-40B4-BE49-F238E27FC236}">
                <a16:creationId xmlns:a16="http://schemas.microsoft.com/office/drawing/2014/main" id="{7EE8AB24-DFFF-78E6-37D2-FCDC133485C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B2FF15E-4336-3FF0-CBE9-453E0DCF0D37}"/>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3660497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D4AE07-F6AB-822D-5CCD-20DAB0BD252C}"/>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3" name="Footer Placeholder 2">
            <a:extLst>
              <a:ext uri="{FF2B5EF4-FFF2-40B4-BE49-F238E27FC236}">
                <a16:creationId xmlns:a16="http://schemas.microsoft.com/office/drawing/2014/main" id="{452EBF45-6226-5A57-5A58-50841C25807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DF41FC4-2EA2-C569-0E3A-BED8240A7F3A}"/>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1379789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41618-A32F-03AE-51B7-BA0E6E2CAD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FF9B500-E74F-26D2-59E0-726E93C651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4527C61-080F-38DE-0742-FCCF89FC96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4E7583-66D8-DD36-A106-413185DD742B}"/>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6" name="Footer Placeholder 5">
            <a:extLst>
              <a:ext uri="{FF2B5EF4-FFF2-40B4-BE49-F238E27FC236}">
                <a16:creationId xmlns:a16="http://schemas.microsoft.com/office/drawing/2014/main" id="{5585CA4C-7D5C-46F2-B21F-EE501275545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057890-42F1-4B27-EDF5-F4CC41F9314E}"/>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3146945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F6009-5D45-4EB1-55F5-96AD82B804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9135266-BDF7-6964-205C-C56D0A948E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62E8A40-4B6E-82D7-3805-B7FD31A91E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6E8338-DC46-4F8C-E7F3-F84FDEC23C7E}"/>
              </a:ext>
            </a:extLst>
          </p:cNvPr>
          <p:cNvSpPr>
            <a:spLocks noGrp="1"/>
          </p:cNvSpPr>
          <p:nvPr>
            <p:ph type="dt" sz="half" idx="10"/>
          </p:nvPr>
        </p:nvSpPr>
        <p:spPr/>
        <p:txBody>
          <a:bodyPr/>
          <a:lstStyle/>
          <a:p>
            <a:fld id="{7F7BF45F-3D87-433F-801F-FE98B61234D5}" type="datetimeFigureOut">
              <a:rPr lang="en-IN" smtClean="0"/>
              <a:t>01-08-2025</a:t>
            </a:fld>
            <a:endParaRPr lang="en-IN"/>
          </a:p>
        </p:txBody>
      </p:sp>
      <p:sp>
        <p:nvSpPr>
          <p:cNvPr id="6" name="Footer Placeholder 5">
            <a:extLst>
              <a:ext uri="{FF2B5EF4-FFF2-40B4-BE49-F238E27FC236}">
                <a16:creationId xmlns:a16="http://schemas.microsoft.com/office/drawing/2014/main" id="{2409BCFE-2D4D-1243-0B0F-D2E590DB418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BF1DFF1-528E-9BCD-4337-2AD2D4160528}"/>
              </a:ext>
            </a:extLst>
          </p:cNvPr>
          <p:cNvSpPr>
            <a:spLocks noGrp="1"/>
          </p:cNvSpPr>
          <p:nvPr>
            <p:ph type="sldNum" sz="quarter" idx="12"/>
          </p:nvPr>
        </p:nvSpPr>
        <p:spPr/>
        <p:txBody>
          <a:bodyPr/>
          <a:lstStyle/>
          <a:p>
            <a:fld id="{535D54F2-8D42-45E7-816A-4C38C6E55317}" type="slidenum">
              <a:rPr lang="en-IN" smtClean="0"/>
              <a:t>‹#›</a:t>
            </a:fld>
            <a:endParaRPr lang="en-IN"/>
          </a:p>
        </p:txBody>
      </p:sp>
    </p:spTree>
    <p:extLst>
      <p:ext uri="{BB962C8B-B14F-4D97-AF65-F5344CB8AC3E}">
        <p14:creationId xmlns:p14="http://schemas.microsoft.com/office/powerpoint/2010/main" val="30903606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4000">
              <a:schemeClr val="accent5">
                <a:lumMod val="60000"/>
                <a:lumOff val="40000"/>
              </a:schemeClr>
            </a:gs>
            <a:gs pos="0">
              <a:srgbClr val="5D9CD5"/>
            </a:gs>
            <a:gs pos="81000">
              <a:schemeClr val="accent5">
                <a:lumMod val="40000"/>
                <a:lumOff val="6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3C6811-30A6-1FC3-2CE7-2717F89728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CA7818C-AFBB-693B-830C-0DF0BE285E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86D849-0C85-A0F6-C354-0C8E6F6040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7BF45F-3D87-433F-801F-FE98B61234D5}" type="datetimeFigureOut">
              <a:rPr lang="en-IN" smtClean="0"/>
              <a:t>01-08-2025</a:t>
            </a:fld>
            <a:endParaRPr lang="en-IN"/>
          </a:p>
        </p:txBody>
      </p:sp>
      <p:sp>
        <p:nvSpPr>
          <p:cNvPr id="5" name="Footer Placeholder 4">
            <a:extLst>
              <a:ext uri="{FF2B5EF4-FFF2-40B4-BE49-F238E27FC236}">
                <a16:creationId xmlns:a16="http://schemas.microsoft.com/office/drawing/2014/main" id="{D42814A4-796E-1D20-0321-34096E7275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071D733-159B-F14D-90F4-0D7F548C17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D54F2-8D42-45E7-816A-4C38C6E55317}" type="slidenum">
              <a:rPr lang="en-IN" smtClean="0"/>
              <a:t>‹#›</a:t>
            </a:fld>
            <a:endParaRPr lang="en-IN"/>
          </a:p>
        </p:txBody>
      </p:sp>
    </p:spTree>
    <p:extLst>
      <p:ext uri="{BB962C8B-B14F-4D97-AF65-F5344CB8AC3E}">
        <p14:creationId xmlns:p14="http://schemas.microsoft.com/office/powerpoint/2010/main" val="3718300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17/06/relationships/model3d" Target="../media/model3d1.glb"/></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4.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4.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7/06/relationships/model3d" Target="../media/model3d1.glb"/><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5.jpe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8.png"/><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Animal cell">
                <a:extLst>
                  <a:ext uri="{FF2B5EF4-FFF2-40B4-BE49-F238E27FC236}">
                    <a16:creationId xmlns:a16="http://schemas.microsoft.com/office/drawing/2014/main" id="{3FED2621-69AB-00DE-59DF-9506BDE3B58B}"/>
                  </a:ext>
                </a:extLst>
              </p:cNvPr>
              <p:cNvGraphicFramePr>
                <a:graphicFrameLocks noChangeAspect="1"/>
              </p:cNvGraphicFramePr>
              <p:nvPr>
                <p:extLst>
                  <p:ext uri="{D42A27DB-BD31-4B8C-83A1-F6EECF244321}">
                    <p14:modId xmlns:p14="http://schemas.microsoft.com/office/powerpoint/2010/main" val="3532440803"/>
                  </p:ext>
                </p:extLst>
              </p:nvPr>
            </p:nvGraphicFramePr>
            <p:xfrm>
              <a:off x="3372466" y="2376949"/>
              <a:ext cx="6270754" cy="5752735"/>
            </p:xfrm>
            <a:graphic>
              <a:graphicData uri="http://schemas.microsoft.com/office/drawing/2017/model3d">
                <am3d:model3d r:embed="rId2">
                  <am3d:spPr>
                    <a:xfrm>
                      <a:off x="0" y="0"/>
                      <a:ext cx="6270754" cy="5752735"/>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y="1800000" az="600000"/>
                    <am3d:postTrans dx="0" dy="0" dz="0"/>
                  </am3d:trans>
                  <am3d:raster rName="Office3DRenderer" rVer="16.0.8326">
                    <am3d:blip r:embed="rId3"/>
                  </am3d:raster>
                  <am3d:objViewport viewportSz="1076933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Animal cell">
                <a:extLst>
                  <a:ext uri="{FF2B5EF4-FFF2-40B4-BE49-F238E27FC236}">
                    <a16:creationId xmlns:a16="http://schemas.microsoft.com/office/drawing/2014/main" id="{3FED2621-69AB-00DE-59DF-9506BDE3B58B}"/>
                  </a:ext>
                </a:extLst>
              </p:cNvPr>
              <p:cNvPicPr>
                <a:picLocks noGrp="1" noRot="1" noChangeAspect="1" noMove="1" noResize="1" noEditPoints="1" noAdjustHandles="1" noChangeArrowheads="1" noChangeShapeType="1" noCrop="1"/>
              </p:cNvPicPr>
              <p:nvPr/>
            </p:nvPicPr>
            <p:blipFill>
              <a:blip r:embed="rId3"/>
              <a:stretch>
                <a:fillRect/>
              </a:stretch>
            </p:blipFill>
            <p:spPr>
              <a:xfrm>
                <a:off x="3372466" y="2376949"/>
                <a:ext cx="6270754" cy="5752735"/>
              </a:xfrm>
              <a:prstGeom prst="rect">
                <a:avLst/>
              </a:prstGeom>
            </p:spPr>
          </p:pic>
        </mc:Fallback>
      </mc:AlternateContent>
      <p:sp>
        <p:nvSpPr>
          <p:cNvPr id="2" name="Title 1">
            <a:extLst>
              <a:ext uri="{FF2B5EF4-FFF2-40B4-BE49-F238E27FC236}">
                <a16:creationId xmlns:a16="http://schemas.microsoft.com/office/drawing/2014/main" id="{8695CE03-976F-3258-E2CF-AD81F45B7536}"/>
              </a:ext>
            </a:extLst>
          </p:cNvPr>
          <p:cNvSpPr>
            <a:spLocks noGrp="1"/>
          </p:cNvSpPr>
          <p:nvPr>
            <p:ph type="ctrTitle"/>
          </p:nvPr>
        </p:nvSpPr>
        <p:spPr>
          <a:xfrm>
            <a:off x="444909" y="196644"/>
            <a:ext cx="11302182" cy="2349757"/>
          </a:xfrm>
        </p:spPr>
        <p:txBody>
          <a:bodyPr>
            <a:noAutofit/>
          </a:bodyPr>
          <a:lstStyle/>
          <a:p>
            <a:r>
              <a:rPr lang="en-IN" sz="7200" b="1">
                <a:solidFill>
                  <a:srgbClr val="002060"/>
                </a:solidFill>
                <a:latin typeface="Californian FB" panose="0207040306080B030204" pitchFamily="18" charset="0"/>
                <a:cs typeface="Adobe Hebrew" panose="02040503050201020203"/>
              </a:rPr>
              <a:t>CELL AS THERAPEUTIC AGENT</a:t>
            </a:r>
          </a:p>
        </p:txBody>
      </p:sp>
      <p:sp>
        <p:nvSpPr>
          <p:cNvPr id="6" name="TextBox 5">
            <a:extLst>
              <a:ext uri="{FF2B5EF4-FFF2-40B4-BE49-F238E27FC236}">
                <a16:creationId xmlns:a16="http://schemas.microsoft.com/office/drawing/2014/main" id="{21606927-E42A-BF74-1F62-D152566F7583}"/>
              </a:ext>
            </a:extLst>
          </p:cNvPr>
          <p:cNvSpPr txBox="1"/>
          <p:nvPr/>
        </p:nvSpPr>
        <p:spPr>
          <a:xfrm>
            <a:off x="5139792" y="9664405"/>
            <a:ext cx="4365522" cy="3385542"/>
          </a:xfrm>
          <a:prstGeom prst="rect">
            <a:avLst/>
          </a:prstGeom>
          <a:noFill/>
        </p:spPr>
        <p:txBody>
          <a:bodyPr wrap="square" rtlCol="0">
            <a:spAutoFit/>
          </a:bodyPr>
          <a:lstStyle/>
          <a:p>
            <a:endParaRPr lang="en-IN" sz="2800">
              <a:solidFill>
                <a:srgbClr val="002060"/>
              </a:solidFill>
              <a:latin typeface="Adobe Hebrew" panose="02040503050201020203" pitchFamily="18" charset="-79"/>
              <a:cs typeface="Adobe Hebrew" panose="02040503050201020203" pitchFamily="18" charset="-79"/>
            </a:endParaRPr>
          </a:p>
          <a:p>
            <a:r>
              <a:rPr lang="en-IN" sz="2800" b="1">
                <a:solidFill>
                  <a:srgbClr val="002060"/>
                </a:solidFill>
                <a:latin typeface="Californian FB" panose="0207040306080B030204" pitchFamily="18" charset="0"/>
                <a:cs typeface="Adobe Hebrew" panose="02040503050201020203" pitchFamily="18" charset="-79"/>
              </a:rPr>
              <a:t>PRESENTED BY:</a:t>
            </a:r>
          </a:p>
          <a:p>
            <a:r>
              <a:rPr lang="en-IN" sz="2800" b="1">
                <a:solidFill>
                  <a:srgbClr val="002060"/>
                </a:solidFill>
                <a:latin typeface="Californian FB" panose="0207040306080B030204" pitchFamily="18" charset="0"/>
                <a:cs typeface="Adobe Hebrew" panose="02040503050201020203" pitchFamily="18" charset="-79"/>
              </a:rPr>
              <a:t>Aishwarya M</a:t>
            </a:r>
          </a:p>
          <a:p>
            <a:r>
              <a:rPr lang="en-IN" sz="2800" b="1">
                <a:solidFill>
                  <a:srgbClr val="002060"/>
                </a:solidFill>
                <a:latin typeface="Californian FB" panose="0207040306080B030204" pitchFamily="18" charset="0"/>
                <a:cs typeface="Adobe Hebrew" panose="02040503050201020203" pitchFamily="18" charset="-79"/>
              </a:rPr>
              <a:t>Chaithra S</a:t>
            </a:r>
          </a:p>
          <a:p>
            <a:r>
              <a:rPr lang="en-IN" sz="2800" b="1">
                <a:solidFill>
                  <a:srgbClr val="002060"/>
                </a:solidFill>
                <a:latin typeface="Californian FB" panose="0207040306080B030204" pitchFamily="18" charset="0"/>
                <a:cs typeface="Adobe Hebrew" panose="02040503050201020203" pitchFamily="18" charset="-79"/>
              </a:rPr>
              <a:t>S Varsha</a:t>
            </a:r>
          </a:p>
          <a:p>
            <a:r>
              <a:rPr lang="en-IN" sz="2800" b="1">
                <a:solidFill>
                  <a:srgbClr val="002060"/>
                </a:solidFill>
                <a:latin typeface="Californian FB" panose="0207040306080B030204" pitchFamily="18" charset="0"/>
                <a:cs typeface="Adobe Hebrew" panose="02040503050201020203" pitchFamily="18" charset="-79"/>
              </a:rPr>
              <a:t>Sandhya Elumalai</a:t>
            </a:r>
          </a:p>
          <a:p>
            <a:r>
              <a:rPr lang="en-IN" sz="2800" b="1">
                <a:solidFill>
                  <a:srgbClr val="002060"/>
                </a:solidFill>
                <a:latin typeface="Californian FB" panose="0207040306080B030204" pitchFamily="18" charset="0"/>
                <a:cs typeface="Adobe Hebrew" panose="02040503050201020203" pitchFamily="18" charset="-79"/>
              </a:rPr>
              <a:t>Vishalakshi V S </a:t>
            </a:r>
          </a:p>
          <a:p>
            <a:endParaRPr lang="en-IN"/>
          </a:p>
        </p:txBody>
      </p:sp>
      <p:sp>
        <p:nvSpPr>
          <p:cNvPr id="7" name="TextBox 6">
            <a:extLst>
              <a:ext uri="{FF2B5EF4-FFF2-40B4-BE49-F238E27FC236}">
                <a16:creationId xmlns:a16="http://schemas.microsoft.com/office/drawing/2014/main" id="{99E5B75A-F669-E5DA-1DDC-F6C10352A94D}"/>
              </a:ext>
            </a:extLst>
          </p:cNvPr>
          <p:cNvSpPr txBox="1"/>
          <p:nvPr/>
        </p:nvSpPr>
        <p:spPr>
          <a:xfrm>
            <a:off x="-172065" y="6986749"/>
            <a:ext cx="12565626" cy="2677656"/>
          </a:xfrm>
          <a:prstGeom prst="rect">
            <a:avLst/>
          </a:prstGeom>
          <a:noFill/>
        </p:spPr>
        <p:txBody>
          <a:bodyPr wrap="square" rtlCol="0">
            <a:spAutoFit/>
          </a:bodyPr>
          <a:lstStyle/>
          <a:p>
            <a:pPr algn="ctr">
              <a:lnSpc>
                <a:spcPct val="150000"/>
              </a:lnSpc>
            </a:pPr>
            <a:r>
              <a:rPr lang="en-IN" sz="3600" b="1">
                <a:solidFill>
                  <a:srgbClr val="002060"/>
                </a:solidFill>
                <a:latin typeface="Californian FB" panose="0207040306080B030204" pitchFamily="18" charset="0"/>
                <a:cs typeface="Adobe Hebrew" panose="02040503050201020203" pitchFamily="18" charset="-79"/>
              </a:rPr>
              <a:t>JSS ACADEMY OF HIGHER EDUCATION AND RESEARCH</a:t>
            </a:r>
          </a:p>
          <a:p>
            <a:pPr algn="ctr">
              <a:lnSpc>
                <a:spcPct val="150000"/>
              </a:lnSpc>
            </a:pPr>
            <a:r>
              <a:rPr lang="en-IN" sz="3200" b="1">
                <a:solidFill>
                  <a:srgbClr val="002060"/>
                </a:solidFill>
                <a:latin typeface="Californian FB" panose="0207040306080B030204" pitchFamily="18" charset="0"/>
                <a:cs typeface="Adobe Hebrew" panose="02040503050201020203" pitchFamily="18" charset="-79"/>
              </a:rPr>
              <a:t>Department of Biotechnology and Bioinformatics</a:t>
            </a:r>
          </a:p>
          <a:p>
            <a:pPr algn="ctr">
              <a:lnSpc>
                <a:spcPct val="150000"/>
              </a:lnSpc>
            </a:pPr>
            <a:r>
              <a:rPr lang="en-IN" sz="3200" b="1">
                <a:solidFill>
                  <a:srgbClr val="002060"/>
                </a:solidFill>
                <a:latin typeface="Californian FB" panose="0207040306080B030204" pitchFamily="18" charset="0"/>
                <a:cs typeface="Adobe Hebrew" panose="02040503050201020203" pitchFamily="18" charset="-79"/>
              </a:rPr>
              <a:t>TISSUE </a:t>
            </a:r>
            <a:r>
              <a:rPr lang="en-IN" sz="3200" b="1">
                <a:solidFill>
                  <a:srgbClr val="002060"/>
                </a:solidFill>
                <a:latin typeface="Californian FB" panose="0207040306080B030204" pitchFamily="18" charset="0"/>
                <a:cs typeface="Adobe Hebrew" panose="02040503050201020203"/>
              </a:rPr>
              <a:t>ENGINEERING</a:t>
            </a:r>
            <a:r>
              <a:rPr lang="en-IN" sz="3200" b="1">
                <a:solidFill>
                  <a:srgbClr val="002060"/>
                </a:solidFill>
                <a:latin typeface="Californian FB" panose="0207040306080B030204" pitchFamily="18" charset="0"/>
                <a:cs typeface="Adobe Hebrew" panose="02040503050201020203" pitchFamily="18" charset="-79"/>
              </a:rPr>
              <a:t> AND REGENERATIVE MEDICINE</a:t>
            </a:r>
          </a:p>
          <a:p>
            <a:endParaRPr lang="en-IN"/>
          </a:p>
        </p:txBody>
      </p:sp>
      <p:sp>
        <p:nvSpPr>
          <p:cNvPr id="8" name="TextBox 7">
            <a:extLst>
              <a:ext uri="{FF2B5EF4-FFF2-40B4-BE49-F238E27FC236}">
                <a16:creationId xmlns:a16="http://schemas.microsoft.com/office/drawing/2014/main" id="{F88BBE25-D1FC-600B-0B90-A1274407233E}"/>
              </a:ext>
            </a:extLst>
          </p:cNvPr>
          <p:cNvSpPr txBox="1"/>
          <p:nvPr/>
        </p:nvSpPr>
        <p:spPr>
          <a:xfrm>
            <a:off x="312182" y="9695183"/>
            <a:ext cx="4557267" cy="1600438"/>
          </a:xfrm>
          <a:prstGeom prst="rect">
            <a:avLst/>
          </a:prstGeom>
          <a:noFill/>
        </p:spPr>
        <p:txBody>
          <a:bodyPr wrap="square" rtlCol="0">
            <a:spAutoFit/>
          </a:bodyPr>
          <a:lstStyle/>
          <a:p>
            <a:endParaRPr lang="en-IN" sz="2400">
              <a:solidFill>
                <a:schemeClr val="accent1">
                  <a:lumMod val="50000"/>
                </a:schemeClr>
              </a:solidFill>
              <a:latin typeface="Adobe Hebrew" panose="02040503050201020203" pitchFamily="18" charset="-79"/>
              <a:cs typeface="Adobe Hebrew" panose="02040503050201020203" pitchFamily="18" charset="-79"/>
            </a:endParaRPr>
          </a:p>
          <a:p>
            <a:r>
              <a:rPr lang="en-IN" sz="2800" b="1">
                <a:solidFill>
                  <a:srgbClr val="002060"/>
                </a:solidFill>
                <a:latin typeface="Californian FB" panose="0207040306080B030204" pitchFamily="18" charset="0"/>
                <a:cs typeface="Adobe Hebrew" panose="02040503050201020203" pitchFamily="18" charset="-79"/>
              </a:rPr>
              <a:t>COURSE COORDINATOR:</a:t>
            </a:r>
          </a:p>
          <a:p>
            <a:r>
              <a:rPr lang="en-IN" sz="2800" b="1">
                <a:solidFill>
                  <a:srgbClr val="002060"/>
                </a:solidFill>
                <a:latin typeface="Californian FB" panose="0207040306080B030204" pitchFamily="18" charset="0"/>
                <a:cs typeface="Adobe Hebrew" panose="02040503050201020203" pitchFamily="18" charset="-79"/>
              </a:rPr>
              <a:t>Dr. </a:t>
            </a:r>
            <a:r>
              <a:rPr lang="en-IN" sz="2800" b="1" err="1">
                <a:solidFill>
                  <a:srgbClr val="002060"/>
                </a:solidFill>
                <a:latin typeface="Californian FB" panose="0207040306080B030204" pitchFamily="18" charset="0"/>
                <a:cs typeface="Adobe Hebrew" panose="02040503050201020203" pitchFamily="18" charset="-79"/>
              </a:rPr>
              <a:t>Gopenath</a:t>
            </a:r>
            <a:r>
              <a:rPr lang="en-IN" sz="2800" b="1">
                <a:solidFill>
                  <a:srgbClr val="002060"/>
                </a:solidFill>
                <a:latin typeface="Californian FB" panose="0207040306080B030204" pitchFamily="18" charset="0"/>
                <a:cs typeface="Adobe Hebrew" panose="02040503050201020203" pitchFamily="18" charset="-79"/>
              </a:rPr>
              <a:t> T S</a:t>
            </a:r>
          </a:p>
          <a:p>
            <a:endParaRPr lang="en-IN"/>
          </a:p>
        </p:txBody>
      </p:sp>
    </p:spTree>
    <p:extLst>
      <p:ext uri="{BB962C8B-B14F-4D97-AF65-F5344CB8AC3E}">
        <p14:creationId xmlns:p14="http://schemas.microsoft.com/office/powerpoint/2010/main" val="2169233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494D30-6744-7E32-0E7C-E8EB18399C0D}"/>
              </a:ext>
            </a:extLst>
          </p:cNvPr>
          <p:cNvSpPr txBox="1"/>
          <p:nvPr/>
        </p:nvSpPr>
        <p:spPr>
          <a:xfrm>
            <a:off x="386514" y="1215652"/>
            <a:ext cx="11369040" cy="4832092"/>
          </a:xfrm>
          <a:prstGeom prst="rect">
            <a:avLst/>
          </a:prstGeom>
          <a:noFill/>
        </p:spPr>
        <p:txBody>
          <a:bodyPr wrap="square">
            <a:spAutoFit/>
          </a:bodyPr>
          <a:lstStyle/>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Cell Replacement: </a:t>
            </a:r>
            <a:r>
              <a:rPr lang="en-IN" sz="2800" dirty="0">
                <a:solidFill>
                  <a:schemeClr val="accent1">
                    <a:lumMod val="50000"/>
                  </a:schemeClr>
                </a:solidFill>
                <a:latin typeface="Californian FB" panose="0207040306080B030204" pitchFamily="18" charset="0"/>
              </a:rPr>
              <a:t>Replaces damaged or lost retinal or corneal cells.</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Neuroprotection: S</a:t>
            </a:r>
            <a:r>
              <a:rPr lang="en-IN" sz="2800" dirty="0">
                <a:solidFill>
                  <a:schemeClr val="accent1">
                    <a:lumMod val="50000"/>
                  </a:schemeClr>
                </a:solidFill>
                <a:latin typeface="Californian FB" panose="0207040306080B030204" pitchFamily="18" charset="0"/>
              </a:rPr>
              <a:t>ecretion of trophic factors to protect existing neurons and delay degeneration.</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Immune Modulation: </a:t>
            </a:r>
            <a:r>
              <a:rPr lang="en-IN" sz="2800" dirty="0">
                <a:solidFill>
                  <a:schemeClr val="accent1">
                    <a:lumMod val="50000"/>
                  </a:schemeClr>
                </a:solidFill>
                <a:latin typeface="Californian FB" panose="0207040306080B030204" pitchFamily="18" charset="0"/>
              </a:rPr>
              <a:t>Reduce local inflammation and modulate immune responses in ocular diseases.</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Structural Support: </a:t>
            </a:r>
            <a:r>
              <a:rPr lang="en-IN" sz="2800" dirty="0">
                <a:solidFill>
                  <a:schemeClr val="accent1">
                    <a:lumMod val="50000"/>
                  </a:schemeClr>
                </a:solidFill>
                <a:latin typeface="Californian FB" panose="0207040306080B030204" pitchFamily="18" charset="0"/>
              </a:rPr>
              <a:t>Help restore damaged tissue architecture and maintain barrier functions.</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Functional Recovery:</a:t>
            </a:r>
            <a:r>
              <a:rPr lang="en-IN" sz="2800" dirty="0">
                <a:solidFill>
                  <a:schemeClr val="accent1">
                    <a:lumMod val="50000"/>
                  </a:schemeClr>
                </a:solidFill>
                <a:latin typeface="Californian FB" panose="0207040306080B030204" pitchFamily="18" charset="0"/>
              </a:rPr>
              <a:t> Integration leads to partial or full recovery of visual function, depending on cell type and delivery.</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Paracrine Effects: </a:t>
            </a:r>
            <a:r>
              <a:rPr lang="en-IN" sz="2800" dirty="0">
                <a:solidFill>
                  <a:schemeClr val="accent1">
                    <a:lumMod val="50000"/>
                  </a:schemeClr>
                </a:solidFill>
                <a:latin typeface="Californian FB" panose="0207040306080B030204" pitchFamily="18" charset="0"/>
              </a:rPr>
              <a:t>Influence surrounding tissue via </a:t>
            </a:r>
            <a:r>
              <a:rPr lang="en-IN" sz="2800" dirty="0" err="1">
                <a:solidFill>
                  <a:schemeClr val="accent1">
                    <a:lumMod val="50000"/>
                  </a:schemeClr>
                </a:solidFill>
                <a:latin typeface="Californian FB" panose="0207040306080B030204" pitchFamily="18" charset="0"/>
              </a:rPr>
              <a:t>signaling</a:t>
            </a:r>
            <a:r>
              <a:rPr lang="en-IN" sz="2800" dirty="0">
                <a:solidFill>
                  <a:schemeClr val="accent1">
                    <a:lumMod val="50000"/>
                  </a:schemeClr>
                </a:solidFill>
                <a:latin typeface="Californian FB" panose="0207040306080B030204" pitchFamily="18" charset="0"/>
              </a:rPr>
              <a:t> molecules without integrating directly.</a:t>
            </a:r>
          </a:p>
        </p:txBody>
      </p:sp>
      <p:sp>
        <p:nvSpPr>
          <p:cNvPr id="5" name="TextBox 4">
            <a:extLst>
              <a:ext uri="{FF2B5EF4-FFF2-40B4-BE49-F238E27FC236}">
                <a16:creationId xmlns:a16="http://schemas.microsoft.com/office/drawing/2014/main" id="{A1E74003-646D-353F-7257-15F14E9B4DF6}"/>
              </a:ext>
            </a:extLst>
          </p:cNvPr>
          <p:cNvSpPr txBox="1"/>
          <p:nvPr/>
        </p:nvSpPr>
        <p:spPr>
          <a:xfrm>
            <a:off x="2214880" y="308094"/>
            <a:ext cx="7518400" cy="769441"/>
          </a:xfrm>
          <a:prstGeom prst="rect">
            <a:avLst/>
          </a:prstGeom>
          <a:noFill/>
        </p:spPr>
        <p:txBody>
          <a:bodyPr wrap="square">
            <a:spAutoFit/>
          </a:bodyPr>
          <a:lstStyle/>
          <a:p>
            <a:pPr algn="ctr">
              <a:buNone/>
            </a:pPr>
            <a:r>
              <a:rPr lang="en-IN" sz="4400" b="1" dirty="0">
                <a:solidFill>
                  <a:schemeClr val="accent1">
                    <a:lumMod val="50000"/>
                  </a:schemeClr>
                </a:solidFill>
                <a:latin typeface="Californian FB" panose="0207040306080B030204" pitchFamily="18" charset="0"/>
              </a:rPr>
              <a:t>MECHANISM OF ACTION</a:t>
            </a:r>
            <a:endParaRPr lang="en-IN" sz="4400" dirty="0">
              <a:solidFill>
                <a:schemeClr val="accent1">
                  <a:lumMod val="50000"/>
                </a:schemeClr>
              </a:solidFill>
              <a:latin typeface="Californian FB" panose="0207040306080B030204" pitchFamily="18" charset="0"/>
            </a:endParaRPr>
          </a:p>
        </p:txBody>
      </p:sp>
      <mc:AlternateContent xmlns:mc="http://schemas.openxmlformats.org/markup-compatibility/2006">
        <mc:Choice xmlns:am3d="http://schemas.microsoft.com/office/drawing/2017/model3d" Requires="am3d">
          <p:graphicFrame>
            <p:nvGraphicFramePr>
              <p:cNvPr id="6" name="3D Model 5" descr="Animal cell">
                <a:extLst>
                  <a:ext uri="{FF2B5EF4-FFF2-40B4-BE49-F238E27FC236}">
                    <a16:creationId xmlns:a16="http://schemas.microsoft.com/office/drawing/2014/main" id="{510D4901-6036-9002-FBB0-B11CC921BEE0}"/>
                  </a:ext>
                </a:extLst>
              </p:cNvPr>
              <p:cNvGraphicFramePr>
                <a:graphicFrameLocks noChangeAspect="1"/>
              </p:cNvGraphicFramePr>
              <p:nvPr/>
            </p:nvGraphicFramePr>
            <p:xfrm>
              <a:off x="11035862" y="56266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Animal cell">
                <a:extLst>
                  <a:ext uri="{FF2B5EF4-FFF2-40B4-BE49-F238E27FC236}">
                    <a16:creationId xmlns:a16="http://schemas.microsoft.com/office/drawing/2014/main" id="{510D4901-6036-9002-FBB0-B11CC921BEE0}"/>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26666"/>
                <a:ext cx="1156138" cy="1231334"/>
              </a:xfrm>
              <a:prstGeom prst="rect">
                <a:avLst/>
              </a:prstGeom>
            </p:spPr>
          </p:pic>
        </mc:Fallback>
      </mc:AlternateContent>
      <p:sp>
        <p:nvSpPr>
          <p:cNvPr id="2" name="TextBox 1">
            <a:extLst>
              <a:ext uri="{FF2B5EF4-FFF2-40B4-BE49-F238E27FC236}">
                <a16:creationId xmlns:a16="http://schemas.microsoft.com/office/drawing/2014/main" id="{0DEB93C9-33EA-3B9E-4FA5-E2183E372F24}"/>
              </a:ext>
            </a:extLst>
          </p:cNvPr>
          <p:cNvSpPr txBox="1"/>
          <p:nvPr/>
        </p:nvSpPr>
        <p:spPr>
          <a:xfrm>
            <a:off x="2809076" y="7547321"/>
            <a:ext cx="6096000" cy="769441"/>
          </a:xfrm>
          <a:prstGeom prst="rect">
            <a:avLst/>
          </a:prstGeom>
          <a:noFill/>
        </p:spPr>
        <p:txBody>
          <a:bodyPr wrap="square">
            <a:spAutoFit/>
          </a:bodyPr>
          <a:lstStyle/>
          <a:p>
            <a:pPr algn="ctr">
              <a:buNone/>
            </a:pPr>
            <a:r>
              <a:rPr lang="en-US" sz="4400" b="1" dirty="0">
                <a:solidFill>
                  <a:schemeClr val="accent1">
                    <a:lumMod val="50000"/>
                  </a:schemeClr>
                </a:solidFill>
                <a:latin typeface="Californian FB" panose="0207040306080B030204" pitchFamily="18" charset="0"/>
              </a:rPr>
              <a:t>CHALLENGES</a:t>
            </a:r>
          </a:p>
        </p:txBody>
      </p:sp>
      <mc:AlternateContent xmlns:mc="http://schemas.openxmlformats.org/markup-compatibility/2006">
        <mc:Choice xmlns:am3d="http://schemas.microsoft.com/office/drawing/2017/model3d" Requires="am3d">
          <p:graphicFrame>
            <p:nvGraphicFramePr>
              <p:cNvPr id="4" name="3D Model 3" descr="Animal cell">
                <a:extLst>
                  <a:ext uri="{FF2B5EF4-FFF2-40B4-BE49-F238E27FC236}">
                    <a16:creationId xmlns:a16="http://schemas.microsoft.com/office/drawing/2014/main" id="{3D57982D-2A3E-475C-51B3-FE2ACAA3F61F}"/>
                  </a:ext>
                </a:extLst>
              </p:cNvPr>
              <p:cNvGraphicFramePr>
                <a:graphicFrameLocks noChangeAspect="1"/>
              </p:cNvGraphicFramePr>
              <p:nvPr>
                <p:extLst>
                  <p:ext uri="{D42A27DB-BD31-4B8C-83A1-F6EECF244321}">
                    <p14:modId xmlns:p14="http://schemas.microsoft.com/office/powerpoint/2010/main" val="3717967264"/>
                  </p:ext>
                </p:extLst>
              </p:nvPr>
            </p:nvGraphicFramePr>
            <p:xfrm>
              <a:off x="11035862" y="129418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Animal cell">
                <a:extLst>
                  <a:ext uri="{FF2B5EF4-FFF2-40B4-BE49-F238E27FC236}">
                    <a16:creationId xmlns:a16="http://schemas.microsoft.com/office/drawing/2014/main" id="{3D57982D-2A3E-475C-51B3-FE2ACAA3F61F}"/>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12941866"/>
                <a:ext cx="1156138" cy="1231334"/>
              </a:xfrm>
              <a:prstGeom prst="rect">
                <a:avLst/>
              </a:prstGeom>
            </p:spPr>
          </p:pic>
        </mc:Fallback>
      </mc:AlternateContent>
      <p:sp>
        <p:nvSpPr>
          <p:cNvPr id="10" name="TextBox 9">
            <a:extLst>
              <a:ext uri="{FF2B5EF4-FFF2-40B4-BE49-F238E27FC236}">
                <a16:creationId xmlns:a16="http://schemas.microsoft.com/office/drawing/2014/main" id="{B4C363D9-FFFE-4944-9017-F3E3B1142DF8}"/>
              </a:ext>
            </a:extLst>
          </p:cNvPr>
          <p:cNvSpPr txBox="1"/>
          <p:nvPr/>
        </p:nvSpPr>
        <p:spPr>
          <a:xfrm>
            <a:off x="386514" y="8375754"/>
            <a:ext cx="11559679" cy="4832092"/>
          </a:xfrm>
          <a:prstGeom prst="rect">
            <a:avLst/>
          </a:prstGeom>
          <a:noFill/>
        </p:spPr>
        <p:txBody>
          <a:bodyPr wrap="square">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Immune Rejection:</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Risk of host immune system attacking transplanted cells, especially with allogeneic sources.</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Cell Survival and Integration:</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Ensuring transplanted cells survive, integrate properly, and function long-term in the hostile ocular environment.</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Delivery Method Limitations:</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Difficulties in safely delivering cells to precise retinal or corneal locations without causing damage.</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Scar Tissue and Inflammation:</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Host tissue scarring and inflammation can impair cell engraftment and function.</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Tumorigenicity:</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Risk of uncontrolled cell growth or tumor formation, especially with pluripotent stem cells.</a:t>
            </a:r>
          </a:p>
        </p:txBody>
      </p:sp>
    </p:spTree>
    <p:extLst>
      <p:ext uri="{BB962C8B-B14F-4D97-AF65-F5344CB8AC3E}">
        <p14:creationId xmlns:p14="http://schemas.microsoft.com/office/powerpoint/2010/main" val="3840354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58F7C2-17E9-DB03-EC9F-B80B336EDA7A}"/>
              </a:ext>
            </a:extLst>
          </p:cNvPr>
          <p:cNvSpPr txBox="1"/>
          <p:nvPr/>
        </p:nvSpPr>
        <p:spPr>
          <a:xfrm>
            <a:off x="2809076" y="232121"/>
            <a:ext cx="6096000" cy="769441"/>
          </a:xfrm>
          <a:prstGeom prst="rect">
            <a:avLst/>
          </a:prstGeom>
          <a:noFill/>
        </p:spPr>
        <p:txBody>
          <a:bodyPr wrap="square">
            <a:spAutoFit/>
          </a:bodyPr>
          <a:lstStyle/>
          <a:p>
            <a:pPr algn="ctr">
              <a:buNone/>
            </a:pPr>
            <a:r>
              <a:rPr lang="en-US" sz="4400" b="1" dirty="0">
                <a:solidFill>
                  <a:schemeClr val="accent1">
                    <a:lumMod val="50000"/>
                  </a:schemeClr>
                </a:solidFill>
                <a:latin typeface="Californian FB" panose="0207040306080B030204" pitchFamily="18" charset="0"/>
              </a:rPr>
              <a:t>CHALLENGES</a:t>
            </a:r>
          </a:p>
        </p:txBody>
      </p:sp>
      <mc:AlternateContent xmlns:mc="http://schemas.openxmlformats.org/markup-compatibility/2006">
        <mc:Choice xmlns:am3d="http://schemas.microsoft.com/office/drawing/2017/model3d" Requires="am3d">
          <p:graphicFrame>
            <p:nvGraphicFramePr>
              <p:cNvPr id="6" name="3D Model 5" descr="Animal cell">
                <a:extLst>
                  <a:ext uri="{FF2B5EF4-FFF2-40B4-BE49-F238E27FC236}">
                    <a16:creationId xmlns:a16="http://schemas.microsoft.com/office/drawing/2014/main" id="{BBD1DD09-4862-F862-8E20-9BA7EE3E6017}"/>
                  </a:ext>
                </a:extLst>
              </p:cNvPr>
              <p:cNvGraphicFramePr>
                <a:graphicFrameLocks noChangeAspect="1"/>
              </p:cNvGraphicFramePr>
              <p:nvPr/>
            </p:nvGraphicFramePr>
            <p:xfrm>
              <a:off x="11035862" y="56266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Animal cell">
                <a:extLst>
                  <a:ext uri="{FF2B5EF4-FFF2-40B4-BE49-F238E27FC236}">
                    <a16:creationId xmlns:a16="http://schemas.microsoft.com/office/drawing/2014/main" id="{BBD1DD09-4862-F862-8E20-9BA7EE3E6017}"/>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26666"/>
                <a:ext cx="1156138" cy="1231334"/>
              </a:xfrm>
              <a:prstGeom prst="rect">
                <a:avLst/>
              </a:prstGeom>
            </p:spPr>
          </p:pic>
        </mc:Fallback>
      </mc:AlternateContent>
      <p:sp>
        <p:nvSpPr>
          <p:cNvPr id="2" name="TextBox 1">
            <a:extLst>
              <a:ext uri="{FF2B5EF4-FFF2-40B4-BE49-F238E27FC236}">
                <a16:creationId xmlns:a16="http://schemas.microsoft.com/office/drawing/2014/main" id="{FBC911A9-9921-D9BE-DECE-E6D983B701EF}"/>
              </a:ext>
            </a:extLst>
          </p:cNvPr>
          <p:cNvSpPr txBox="1"/>
          <p:nvPr/>
        </p:nvSpPr>
        <p:spPr>
          <a:xfrm>
            <a:off x="386515" y="8226499"/>
            <a:ext cx="11707162"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buFont typeface="Arial" panose="020B0604020202020204" pitchFamily="34" charset="0"/>
              <a:buChar char="•"/>
            </a:pPr>
            <a:r>
              <a:rPr lang="en-US" sz="2800">
                <a:solidFill>
                  <a:schemeClr val="accent1">
                    <a:lumMod val="50000"/>
                  </a:schemeClr>
                </a:solidFill>
                <a:latin typeface="Californian FB" panose="0207040306080B030204" pitchFamily="18" charset="0"/>
                <a:ea typeface="+mn-lt"/>
                <a:cs typeface="+mn-lt"/>
              </a:rPr>
              <a:t>Myocardial infarction (heart attack) is a major contributor to cardiovascular diseases. During a heart attack, cardiac muscle cells (cardiomyocytes) are damaged or die due to a lack of oxygen caused by blocked blood flow.</a:t>
            </a:r>
            <a:endParaRPr lang="en-US" sz="2800">
              <a:solidFill>
                <a:schemeClr val="accent1">
                  <a:lumMod val="50000"/>
                </a:schemeClr>
              </a:solidFill>
              <a:latin typeface="Californian FB" panose="0207040306080B030204" pitchFamily="18" charset="0"/>
              <a:ea typeface="Calibri"/>
              <a:cs typeface="Calibri"/>
            </a:endParaRPr>
          </a:p>
          <a:p>
            <a:pPr marL="457200" indent="-457200" algn="just">
              <a:buFont typeface="Arial" panose="020B0604020202020204" pitchFamily="34" charset="0"/>
              <a:buChar char="•"/>
            </a:pPr>
            <a:r>
              <a:rPr lang="en-US" sz="2800">
                <a:solidFill>
                  <a:schemeClr val="accent1">
                    <a:lumMod val="50000"/>
                  </a:schemeClr>
                </a:solidFill>
                <a:latin typeface="Californian FB" panose="0207040306080B030204" pitchFamily="18" charset="0"/>
                <a:ea typeface="+mn-lt"/>
                <a:cs typeface="+mn-lt"/>
              </a:rPr>
              <a:t>Unlike the liver or skin, the adult human heart has very limited regenerative capacity. Once cardiomyocytes are lost, they are typically replaced by scar tissue, which cannot contract. This leads to a progressive decline in heart function, ultimately resulting in heart failure.</a:t>
            </a:r>
            <a:endParaRPr lang="en-US" sz="2800">
              <a:solidFill>
                <a:schemeClr val="accent1">
                  <a:lumMod val="50000"/>
                </a:schemeClr>
              </a:solidFill>
              <a:latin typeface="Californian FB" panose="0207040306080B030204" pitchFamily="18" charset="0"/>
              <a:ea typeface="Calibri"/>
              <a:cs typeface="Calibri"/>
            </a:endParaRPr>
          </a:p>
          <a:p>
            <a:endParaRPr lang="en-US" sz="2400">
              <a:latin typeface="Bookman Old Style"/>
              <a:ea typeface="Calibri"/>
              <a:cs typeface="Calibri"/>
            </a:endParaRPr>
          </a:p>
        </p:txBody>
      </p:sp>
      <p:sp>
        <p:nvSpPr>
          <p:cNvPr id="4" name="TextBox 3">
            <a:extLst>
              <a:ext uri="{FF2B5EF4-FFF2-40B4-BE49-F238E27FC236}">
                <a16:creationId xmlns:a16="http://schemas.microsoft.com/office/drawing/2014/main" id="{0E3D80F4-F185-F589-83A0-D1EBBB273AB5}"/>
              </a:ext>
            </a:extLst>
          </p:cNvPr>
          <p:cNvSpPr txBox="1"/>
          <p:nvPr/>
        </p:nvSpPr>
        <p:spPr>
          <a:xfrm>
            <a:off x="1012723" y="7459621"/>
            <a:ext cx="1014689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b="1">
                <a:solidFill>
                  <a:schemeClr val="accent1">
                    <a:lumMod val="50000"/>
                  </a:schemeClr>
                </a:solidFill>
                <a:latin typeface="Californian FB" panose="0207040306080B030204" pitchFamily="18" charset="0"/>
                <a:ea typeface="Calibri"/>
                <a:cs typeface="Calibri"/>
              </a:rPr>
              <a:t>HEART CELLS AS THERAPEUTIC AGENT </a:t>
            </a:r>
          </a:p>
        </p:txBody>
      </p:sp>
      <p:pic>
        <p:nvPicPr>
          <p:cNvPr id="10" name="Picture 9" descr="Cell-Based Therapies for Cardiac Regeneration: A Comprehensive Review of  Past and Ongoing Strategies">
            <a:extLst>
              <a:ext uri="{FF2B5EF4-FFF2-40B4-BE49-F238E27FC236}">
                <a16:creationId xmlns:a16="http://schemas.microsoft.com/office/drawing/2014/main" id="{DB63FD24-8B32-5335-DF2D-8CDCA52226A2}"/>
              </a:ext>
            </a:extLst>
          </p:cNvPr>
          <p:cNvPicPr>
            <a:picLocks noChangeAspect="1"/>
          </p:cNvPicPr>
          <p:nvPr/>
        </p:nvPicPr>
        <p:blipFill>
          <a:blip r:embed="rId4"/>
          <a:stretch>
            <a:fillRect/>
          </a:stretch>
        </p:blipFill>
        <p:spPr>
          <a:xfrm>
            <a:off x="3634083" y="11365427"/>
            <a:ext cx="5492578" cy="2674061"/>
          </a:xfrm>
          <a:prstGeom prst="rect">
            <a:avLst/>
          </a:prstGeom>
        </p:spPr>
      </p:pic>
      <mc:AlternateContent xmlns:mc="http://schemas.openxmlformats.org/markup-compatibility/2006">
        <mc:Choice xmlns:am3d="http://schemas.microsoft.com/office/drawing/2017/model3d" Requires="am3d">
          <p:graphicFrame>
            <p:nvGraphicFramePr>
              <p:cNvPr id="11" name="3D Model 10" descr="Animal cell">
                <a:extLst>
                  <a:ext uri="{FF2B5EF4-FFF2-40B4-BE49-F238E27FC236}">
                    <a16:creationId xmlns:a16="http://schemas.microsoft.com/office/drawing/2014/main" id="{C25F5814-F24E-CAC2-46FF-B3BA097AC7A3}"/>
                  </a:ext>
                </a:extLst>
              </p:cNvPr>
              <p:cNvGraphicFramePr>
                <a:graphicFrameLocks noChangeAspect="1"/>
              </p:cNvGraphicFramePr>
              <p:nvPr>
                <p:extLst>
                  <p:ext uri="{D42A27DB-BD31-4B8C-83A1-F6EECF244321}">
                    <p14:modId xmlns:p14="http://schemas.microsoft.com/office/powerpoint/2010/main" val="2762047684"/>
                  </p:ext>
                </p:extLst>
              </p:nvPr>
            </p:nvGraphicFramePr>
            <p:xfrm>
              <a:off x="11035862" y="12911418"/>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Model 10" descr="Animal cell">
                <a:extLst>
                  <a:ext uri="{FF2B5EF4-FFF2-40B4-BE49-F238E27FC236}">
                    <a16:creationId xmlns:a16="http://schemas.microsoft.com/office/drawing/2014/main" id="{C25F5814-F24E-CAC2-46FF-B3BA097AC7A3}"/>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12911418"/>
                <a:ext cx="1156138" cy="1231334"/>
              </a:xfrm>
              <a:prstGeom prst="rect">
                <a:avLst/>
              </a:prstGeom>
            </p:spPr>
          </p:pic>
        </mc:Fallback>
      </mc:AlternateContent>
      <p:sp>
        <p:nvSpPr>
          <p:cNvPr id="14" name="TextBox 13">
            <a:extLst>
              <a:ext uri="{FF2B5EF4-FFF2-40B4-BE49-F238E27FC236}">
                <a16:creationId xmlns:a16="http://schemas.microsoft.com/office/drawing/2014/main" id="{373412FA-84B7-1FD9-B849-0205EEFCAB1F}"/>
              </a:ext>
            </a:extLst>
          </p:cNvPr>
          <p:cNvSpPr txBox="1"/>
          <p:nvPr/>
        </p:nvSpPr>
        <p:spPr>
          <a:xfrm>
            <a:off x="386514" y="1060554"/>
            <a:ext cx="11559679" cy="4832092"/>
          </a:xfrm>
          <a:prstGeom prst="rect">
            <a:avLst/>
          </a:prstGeom>
          <a:noFill/>
        </p:spPr>
        <p:txBody>
          <a:bodyPr wrap="square">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Immune Rejection:</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Risk of host immune system attacking transplanted cells, especially with allogeneic sources.</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Cell Survival and Integration:</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Ensuring transplanted cells survive, integrate properly, and function long-term in the hostile ocular environment.</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Delivery Method Limitations:</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Difficulties in safely delivering cells to precise retinal or corneal locations without causing damage.</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Scar Tissue and Inflammation:</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Host tissue scarring and inflammation can impair cell engraftment and function.</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accent1">
                    <a:lumMod val="50000"/>
                  </a:schemeClr>
                </a:solidFill>
                <a:effectLst/>
                <a:latin typeface="Californian FB" panose="0207040306080B030204" pitchFamily="18" charset="0"/>
              </a:rPr>
              <a:t>Tumorigenicity:</a:t>
            </a:r>
            <a:r>
              <a:rPr kumimoji="0" lang="en-US" altLang="en-US" sz="2800" b="0" i="0" u="none" strike="noStrike" cap="none" normalizeH="0" baseline="0" dirty="0">
                <a:ln>
                  <a:noFill/>
                </a:ln>
                <a:solidFill>
                  <a:schemeClr val="accent1">
                    <a:lumMod val="50000"/>
                  </a:schemeClr>
                </a:solidFill>
                <a:effectLst/>
                <a:latin typeface="Californian FB" panose="0207040306080B030204" pitchFamily="18" charset="0"/>
              </a:rPr>
              <a:t> Risk of uncontrolled cell growth or tumor formation, especially with pluripotent stem cells.</a:t>
            </a:r>
          </a:p>
        </p:txBody>
      </p:sp>
    </p:spTree>
    <p:extLst>
      <p:ext uri="{BB962C8B-B14F-4D97-AF65-F5344CB8AC3E}">
        <p14:creationId xmlns:p14="http://schemas.microsoft.com/office/powerpoint/2010/main" val="31230890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0AF053-1A8D-FAF4-FD3F-79265489169E}"/>
              </a:ext>
            </a:extLst>
          </p:cNvPr>
          <p:cNvSpPr txBox="1"/>
          <p:nvPr/>
        </p:nvSpPr>
        <p:spPr>
          <a:xfrm>
            <a:off x="386515" y="911267"/>
            <a:ext cx="11707162"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ea typeface="+mn-lt"/>
                <a:cs typeface="+mn-lt"/>
              </a:rPr>
              <a:t>Myocardial infarction (heart attack) is a major contributor to cardiovascular diseases. During a heart attack, cardiac muscle cells (cardiomyocytes) are damaged or die due to a lack of oxygen caused by blocked blood flow.</a:t>
            </a:r>
            <a:endParaRPr lang="en-US" sz="2800" dirty="0">
              <a:solidFill>
                <a:schemeClr val="accent1">
                  <a:lumMod val="50000"/>
                </a:schemeClr>
              </a:solidFill>
              <a:latin typeface="Californian FB" panose="0207040306080B030204" pitchFamily="18" charset="0"/>
              <a:ea typeface="Calibri"/>
              <a:cs typeface="Calibri"/>
            </a:endParaRPr>
          </a:p>
          <a:p>
            <a:pPr marL="457200" indent="-4572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ea typeface="+mn-lt"/>
                <a:cs typeface="+mn-lt"/>
              </a:rPr>
              <a:t>Unlike the liver or skin, the adult human heart has very limited regenerative capacity. Once cardiomyocytes are lost, they are typically replaced by scar tissue, which cannot contract. This leads to a progressive decline in heart function, ultimately resulting in heart failure.</a:t>
            </a:r>
            <a:endParaRPr lang="en-US" sz="2800" dirty="0">
              <a:solidFill>
                <a:schemeClr val="accent1">
                  <a:lumMod val="50000"/>
                </a:schemeClr>
              </a:solidFill>
              <a:latin typeface="Californian FB" panose="0207040306080B030204" pitchFamily="18" charset="0"/>
              <a:ea typeface="Calibri"/>
              <a:cs typeface="Calibri"/>
            </a:endParaRPr>
          </a:p>
          <a:p>
            <a:endParaRPr lang="en-US" sz="2400" dirty="0">
              <a:latin typeface="Bookman Old Style"/>
              <a:ea typeface="Calibri"/>
              <a:cs typeface="Calibri"/>
            </a:endParaRPr>
          </a:p>
        </p:txBody>
      </p:sp>
      <p:sp>
        <p:nvSpPr>
          <p:cNvPr id="4" name="TextBox 3">
            <a:extLst>
              <a:ext uri="{FF2B5EF4-FFF2-40B4-BE49-F238E27FC236}">
                <a16:creationId xmlns:a16="http://schemas.microsoft.com/office/drawing/2014/main" id="{A607873E-E9DF-C079-8E14-79352F1F18E4}"/>
              </a:ext>
            </a:extLst>
          </p:cNvPr>
          <p:cNvSpPr txBox="1"/>
          <p:nvPr/>
        </p:nvSpPr>
        <p:spPr>
          <a:xfrm>
            <a:off x="1012723" y="144389"/>
            <a:ext cx="1014689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b="1">
                <a:solidFill>
                  <a:schemeClr val="accent1">
                    <a:lumMod val="50000"/>
                  </a:schemeClr>
                </a:solidFill>
                <a:latin typeface="Californian FB" panose="0207040306080B030204" pitchFamily="18" charset="0"/>
                <a:ea typeface="Calibri"/>
                <a:cs typeface="Calibri"/>
              </a:rPr>
              <a:t>HEART CELLS AS THERAPEUTIC AGENT </a:t>
            </a:r>
          </a:p>
        </p:txBody>
      </p:sp>
      <p:pic>
        <p:nvPicPr>
          <p:cNvPr id="6" name="Picture 5" descr="Cell-Based Therapies for Cardiac Regeneration: A Comprehensive Review of  Past and Ongoing Strategies">
            <a:extLst>
              <a:ext uri="{FF2B5EF4-FFF2-40B4-BE49-F238E27FC236}">
                <a16:creationId xmlns:a16="http://schemas.microsoft.com/office/drawing/2014/main" id="{4E3C952D-10DE-8BA6-BF5E-78EAE7BB84B6}"/>
              </a:ext>
            </a:extLst>
          </p:cNvPr>
          <p:cNvPicPr>
            <a:picLocks noChangeAspect="1"/>
          </p:cNvPicPr>
          <p:nvPr/>
        </p:nvPicPr>
        <p:blipFill>
          <a:blip r:embed="rId2"/>
          <a:stretch>
            <a:fillRect/>
          </a:stretch>
        </p:blipFill>
        <p:spPr>
          <a:xfrm>
            <a:off x="3634083" y="4050195"/>
            <a:ext cx="5492578" cy="2674061"/>
          </a:xfrm>
          <a:prstGeom prst="rect">
            <a:avLst/>
          </a:prstGeom>
        </p:spPr>
      </p:pic>
      <mc:AlternateContent xmlns:mc="http://schemas.openxmlformats.org/markup-compatibility/2006">
        <mc:Choice xmlns:am3d="http://schemas.microsoft.com/office/drawing/2017/model3d" Requires="am3d">
          <p:graphicFrame>
            <p:nvGraphicFramePr>
              <p:cNvPr id="8" name="3D Model 7" descr="Animal cell">
                <a:extLst>
                  <a:ext uri="{FF2B5EF4-FFF2-40B4-BE49-F238E27FC236}">
                    <a16:creationId xmlns:a16="http://schemas.microsoft.com/office/drawing/2014/main" id="{E1959540-817B-2111-4701-B1AE831B8BDC}"/>
                  </a:ext>
                </a:extLst>
              </p:cNvPr>
              <p:cNvGraphicFramePr>
                <a:graphicFrameLocks noChangeAspect="1"/>
              </p:cNvGraphicFramePr>
              <p:nvPr>
                <p:extLst>
                  <p:ext uri="{D42A27DB-BD31-4B8C-83A1-F6EECF244321}">
                    <p14:modId xmlns:p14="http://schemas.microsoft.com/office/powerpoint/2010/main" val="4038850378"/>
                  </p:ext>
                </p:extLst>
              </p:nvPr>
            </p:nvGraphicFramePr>
            <p:xfrm>
              <a:off x="11035862" y="559618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descr="Animal cell">
                <a:extLst>
                  <a:ext uri="{FF2B5EF4-FFF2-40B4-BE49-F238E27FC236}">
                    <a16:creationId xmlns:a16="http://schemas.microsoft.com/office/drawing/2014/main" id="{E1959540-817B-2111-4701-B1AE831B8BDC}"/>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5596186"/>
                <a:ext cx="1156138" cy="1231334"/>
              </a:xfrm>
              <a:prstGeom prst="rect">
                <a:avLst/>
              </a:prstGeom>
            </p:spPr>
          </p:pic>
        </mc:Fallback>
      </mc:AlternateContent>
      <p:graphicFrame>
        <p:nvGraphicFramePr>
          <p:cNvPr id="9" name="Table 8">
            <a:extLst>
              <a:ext uri="{FF2B5EF4-FFF2-40B4-BE49-F238E27FC236}">
                <a16:creationId xmlns:a16="http://schemas.microsoft.com/office/drawing/2014/main" id="{FDE68497-5671-996E-A23C-77D40DCEC5A5}"/>
              </a:ext>
            </a:extLst>
          </p:cNvPr>
          <p:cNvGraphicFramePr>
            <a:graphicFrameLocks noGrp="1"/>
          </p:cNvGraphicFramePr>
          <p:nvPr>
            <p:extLst>
              <p:ext uri="{D42A27DB-BD31-4B8C-83A1-F6EECF244321}">
                <p14:modId xmlns:p14="http://schemas.microsoft.com/office/powerpoint/2010/main" val="757235665"/>
              </p:ext>
            </p:extLst>
          </p:nvPr>
        </p:nvGraphicFramePr>
        <p:xfrm>
          <a:off x="405653" y="7974291"/>
          <a:ext cx="6914463" cy="5394960"/>
        </p:xfrm>
        <a:graphic>
          <a:graphicData uri="http://schemas.openxmlformats.org/drawingml/2006/table">
            <a:tbl>
              <a:tblPr bandRow="1">
                <a:tableStyleId>{5940675A-B579-460E-94D1-54222C63F5DA}</a:tableStyleId>
              </a:tblPr>
              <a:tblGrid>
                <a:gridCol w="2304821">
                  <a:extLst>
                    <a:ext uri="{9D8B030D-6E8A-4147-A177-3AD203B41FA5}">
                      <a16:colId xmlns:a16="http://schemas.microsoft.com/office/drawing/2014/main" val="1190778952"/>
                    </a:ext>
                  </a:extLst>
                </a:gridCol>
                <a:gridCol w="2304821">
                  <a:extLst>
                    <a:ext uri="{9D8B030D-6E8A-4147-A177-3AD203B41FA5}">
                      <a16:colId xmlns:a16="http://schemas.microsoft.com/office/drawing/2014/main" val="1021433165"/>
                    </a:ext>
                  </a:extLst>
                </a:gridCol>
                <a:gridCol w="2304821">
                  <a:extLst>
                    <a:ext uri="{9D8B030D-6E8A-4147-A177-3AD203B41FA5}">
                      <a16:colId xmlns:a16="http://schemas.microsoft.com/office/drawing/2014/main" val="2898955552"/>
                    </a:ext>
                  </a:extLst>
                </a:gridCol>
              </a:tblGrid>
              <a:tr h="327292">
                <a:tc>
                  <a:txBody>
                    <a:bodyPr/>
                    <a:lstStyle/>
                    <a:p>
                      <a:pPr algn="ctr"/>
                      <a:r>
                        <a:rPr lang="en-US" sz="1800">
                          <a:solidFill>
                            <a:schemeClr val="accent1">
                              <a:lumMod val="50000"/>
                            </a:schemeClr>
                          </a:solidFill>
                          <a:latin typeface="Californian FB" panose="0207040306080B030204" pitchFamily="18" charset="0"/>
                        </a:rPr>
                        <a:t>Cell Type</a:t>
                      </a:r>
                    </a:p>
                  </a:txBody>
                  <a:tcPr anchor="ctr"/>
                </a:tc>
                <a:tc>
                  <a:txBody>
                    <a:bodyPr/>
                    <a:lstStyle/>
                    <a:p>
                      <a:pPr algn="ctr"/>
                      <a:r>
                        <a:rPr lang="en-US" sz="1800">
                          <a:solidFill>
                            <a:schemeClr val="accent1">
                              <a:lumMod val="50000"/>
                            </a:schemeClr>
                          </a:solidFill>
                          <a:latin typeface="Californian FB" panose="0207040306080B030204" pitchFamily="18" charset="0"/>
                        </a:rPr>
                        <a:t>Source</a:t>
                      </a:r>
                    </a:p>
                  </a:txBody>
                  <a:tcPr anchor="ctr"/>
                </a:tc>
                <a:tc>
                  <a:txBody>
                    <a:bodyPr/>
                    <a:lstStyle/>
                    <a:p>
                      <a:pPr algn="ctr"/>
                      <a:r>
                        <a:rPr lang="en-US" sz="1800">
                          <a:solidFill>
                            <a:schemeClr val="accent1">
                              <a:lumMod val="50000"/>
                            </a:schemeClr>
                          </a:solidFill>
                          <a:latin typeface="Californian FB" panose="0207040306080B030204" pitchFamily="18" charset="0"/>
                        </a:rPr>
                        <a:t>Role in Therapy</a:t>
                      </a:r>
                    </a:p>
                  </a:txBody>
                  <a:tcPr anchor="ctr"/>
                </a:tc>
                <a:extLst>
                  <a:ext uri="{0D108BD9-81ED-4DB2-BD59-A6C34878D82A}">
                    <a16:rowId xmlns:a16="http://schemas.microsoft.com/office/drawing/2014/main" val="3047719472"/>
                  </a:ext>
                </a:extLst>
              </a:tr>
              <a:tr h="794853">
                <a:tc>
                  <a:txBody>
                    <a:bodyPr/>
                    <a:lstStyle/>
                    <a:p>
                      <a:pPr algn="just"/>
                      <a:r>
                        <a:rPr lang="en-US" sz="1800">
                          <a:solidFill>
                            <a:schemeClr val="accent1">
                              <a:lumMod val="50000"/>
                            </a:schemeClr>
                          </a:solidFill>
                          <a:latin typeface="Californian FB" panose="0207040306080B030204" pitchFamily="18" charset="0"/>
                        </a:rPr>
                        <a:t>Cardiomyocytes</a:t>
                      </a:r>
                    </a:p>
                  </a:txBody>
                  <a:tcPr anchor="ctr"/>
                </a:tc>
                <a:tc>
                  <a:txBody>
                    <a:bodyPr/>
                    <a:lstStyle/>
                    <a:p>
                      <a:pPr algn="just"/>
                      <a:r>
                        <a:rPr lang="en-US" sz="1800">
                          <a:solidFill>
                            <a:schemeClr val="accent1">
                              <a:lumMod val="50000"/>
                            </a:schemeClr>
                          </a:solidFill>
                          <a:latin typeface="Californian FB" panose="0207040306080B030204" pitchFamily="18" charset="0"/>
                        </a:rPr>
                        <a:t>Derived from iPSCs or ESCs</a:t>
                      </a:r>
                    </a:p>
                  </a:txBody>
                  <a:tcPr anchor="ctr"/>
                </a:tc>
                <a:tc>
                  <a:txBody>
                    <a:bodyPr/>
                    <a:lstStyle/>
                    <a:p>
                      <a:pPr algn="just"/>
                      <a:r>
                        <a:rPr lang="en-US" sz="1800">
                          <a:solidFill>
                            <a:schemeClr val="accent1">
                              <a:lumMod val="50000"/>
                            </a:schemeClr>
                          </a:solidFill>
                          <a:latin typeface="Californian FB" panose="0207040306080B030204" pitchFamily="18" charset="0"/>
                        </a:rPr>
                        <a:t>Directly replace dead or damaged heart muscle cells</a:t>
                      </a:r>
                    </a:p>
                  </a:txBody>
                  <a:tcPr anchor="ctr"/>
                </a:tc>
                <a:extLst>
                  <a:ext uri="{0D108BD9-81ED-4DB2-BD59-A6C34878D82A}">
                    <a16:rowId xmlns:a16="http://schemas.microsoft.com/office/drawing/2014/main" val="571602020"/>
                  </a:ext>
                </a:extLst>
              </a:tr>
              <a:tr h="1028633">
                <a:tc>
                  <a:txBody>
                    <a:bodyPr/>
                    <a:lstStyle/>
                    <a:p>
                      <a:pPr algn="just"/>
                      <a:r>
                        <a:rPr lang="en-US" sz="1800">
                          <a:solidFill>
                            <a:schemeClr val="accent1">
                              <a:lumMod val="50000"/>
                            </a:schemeClr>
                          </a:solidFill>
                          <a:latin typeface="Californian FB" panose="0207040306080B030204" pitchFamily="18" charset="0"/>
                        </a:rPr>
                        <a:t>Cardiac Progenitor Cells (CPCs)</a:t>
                      </a:r>
                    </a:p>
                  </a:txBody>
                  <a:tcPr anchor="ctr"/>
                </a:tc>
                <a:tc>
                  <a:txBody>
                    <a:bodyPr/>
                    <a:lstStyle/>
                    <a:p>
                      <a:pPr algn="just"/>
                      <a:r>
                        <a:rPr lang="en-US" sz="1800">
                          <a:solidFill>
                            <a:schemeClr val="accent1">
                              <a:lumMod val="50000"/>
                            </a:schemeClr>
                          </a:solidFill>
                          <a:latin typeface="Californian FB" panose="0207040306080B030204" pitchFamily="18" charset="0"/>
                        </a:rPr>
                        <a:t>Extracted from adult heart tissue</a:t>
                      </a:r>
                    </a:p>
                  </a:txBody>
                  <a:tcPr anchor="ctr"/>
                </a:tc>
                <a:tc>
                  <a:txBody>
                    <a:bodyPr/>
                    <a:lstStyle/>
                    <a:p>
                      <a:pPr algn="just"/>
                      <a:r>
                        <a:rPr lang="en-US" sz="1800">
                          <a:solidFill>
                            <a:schemeClr val="accent1">
                              <a:lumMod val="50000"/>
                            </a:schemeClr>
                          </a:solidFill>
                          <a:latin typeface="Californian FB" panose="0207040306080B030204" pitchFamily="18" charset="0"/>
                        </a:rPr>
                        <a:t>Can differentiate into cardiomyocytes, smooth muscle, or endothelial cells</a:t>
                      </a:r>
                    </a:p>
                  </a:txBody>
                  <a:tcPr anchor="ctr"/>
                </a:tc>
                <a:extLst>
                  <a:ext uri="{0D108BD9-81ED-4DB2-BD59-A6C34878D82A}">
                    <a16:rowId xmlns:a16="http://schemas.microsoft.com/office/drawing/2014/main" val="4112741754"/>
                  </a:ext>
                </a:extLst>
              </a:tr>
              <a:tr h="1262413">
                <a:tc>
                  <a:txBody>
                    <a:bodyPr/>
                    <a:lstStyle/>
                    <a:p>
                      <a:pPr algn="just"/>
                      <a:r>
                        <a:rPr lang="en-US" sz="1800">
                          <a:solidFill>
                            <a:schemeClr val="accent1">
                              <a:lumMod val="50000"/>
                            </a:schemeClr>
                          </a:solidFill>
                          <a:latin typeface="Californian FB" panose="0207040306080B030204" pitchFamily="18" charset="0"/>
                        </a:rPr>
                        <a:t>Mesenchymal Stem Cells (MSCs)</a:t>
                      </a:r>
                    </a:p>
                  </a:txBody>
                  <a:tcPr anchor="ctr"/>
                </a:tc>
                <a:tc>
                  <a:txBody>
                    <a:bodyPr/>
                    <a:lstStyle/>
                    <a:p>
                      <a:pPr algn="just"/>
                      <a:r>
                        <a:rPr lang="en-US" sz="1800">
                          <a:solidFill>
                            <a:schemeClr val="accent1">
                              <a:lumMod val="50000"/>
                            </a:schemeClr>
                          </a:solidFill>
                          <a:latin typeface="Californian FB" panose="0207040306080B030204" pitchFamily="18" charset="0"/>
                        </a:rPr>
                        <a:t>Bone marrow, adipose tissue</a:t>
                      </a:r>
                    </a:p>
                  </a:txBody>
                  <a:tcPr anchor="ctr"/>
                </a:tc>
                <a:tc>
                  <a:txBody>
                    <a:bodyPr/>
                    <a:lstStyle/>
                    <a:p>
                      <a:pPr algn="just"/>
                      <a:r>
                        <a:rPr lang="en-US" sz="1800">
                          <a:solidFill>
                            <a:schemeClr val="accent1">
                              <a:lumMod val="50000"/>
                            </a:schemeClr>
                          </a:solidFill>
                          <a:latin typeface="Californian FB"/>
                        </a:rPr>
                        <a:t>Ind irect action via paracrine effects: anti-inflammation, angiogenesis, protection</a:t>
                      </a:r>
                    </a:p>
                  </a:txBody>
                  <a:tcPr anchor="ctr"/>
                </a:tc>
                <a:extLst>
                  <a:ext uri="{0D108BD9-81ED-4DB2-BD59-A6C34878D82A}">
                    <a16:rowId xmlns:a16="http://schemas.microsoft.com/office/drawing/2014/main" val="3746208865"/>
                  </a:ext>
                </a:extLst>
              </a:tr>
              <a:tr h="1262413">
                <a:tc>
                  <a:txBody>
                    <a:bodyPr/>
                    <a:lstStyle/>
                    <a:p>
                      <a:pPr algn="just"/>
                      <a:r>
                        <a:rPr lang="en-US" sz="1800">
                          <a:solidFill>
                            <a:schemeClr val="accent1">
                              <a:lumMod val="50000"/>
                            </a:schemeClr>
                          </a:solidFill>
                          <a:latin typeface="Californian FB" panose="0207040306080B030204" pitchFamily="18" charset="0"/>
                        </a:rPr>
                        <a:t>iPSC-Derived Cardiomyocytes</a:t>
                      </a:r>
                    </a:p>
                  </a:txBody>
                  <a:tcPr anchor="ctr"/>
                </a:tc>
                <a:tc>
                  <a:txBody>
                    <a:bodyPr/>
                    <a:lstStyle/>
                    <a:p>
                      <a:pPr algn="just"/>
                      <a:r>
                        <a:rPr lang="en-US" sz="1800">
                          <a:solidFill>
                            <a:schemeClr val="accent1">
                              <a:lumMod val="50000"/>
                            </a:schemeClr>
                          </a:solidFill>
                          <a:latin typeface="Californian FB" panose="0207040306080B030204" pitchFamily="18" charset="0"/>
                        </a:rPr>
                        <a:t>Reprogrammed adult somatic cells</a:t>
                      </a:r>
                    </a:p>
                  </a:txBody>
                  <a:tcPr anchor="ctr"/>
                </a:tc>
                <a:tc>
                  <a:txBody>
                    <a:bodyPr/>
                    <a:lstStyle/>
                    <a:p>
                      <a:pPr algn="just"/>
                      <a:r>
                        <a:rPr lang="en-US" sz="1800">
                          <a:solidFill>
                            <a:schemeClr val="accent1">
                              <a:lumMod val="50000"/>
                            </a:schemeClr>
                          </a:solidFill>
                          <a:latin typeface="Californian FB" panose="0207040306080B030204" pitchFamily="18" charset="0"/>
                        </a:rPr>
                        <a:t>Autologous (patient-specific), immune-compatible, scalable source of cardiomyocytes</a:t>
                      </a:r>
                    </a:p>
                  </a:txBody>
                  <a:tcPr anchor="ctr"/>
                </a:tc>
                <a:extLst>
                  <a:ext uri="{0D108BD9-81ED-4DB2-BD59-A6C34878D82A}">
                    <a16:rowId xmlns:a16="http://schemas.microsoft.com/office/drawing/2014/main" val="4283532680"/>
                  </a:ext>
                </a:extLst>
              </a:tr>
            </a:tbl>
          </a:graphicData>
        </a:graphic>
      </p:graphicFrame>
      <p:sp>
        <p:nvSpPr>
          <p:cNvPr id="10" name="TextBox 9">
            <a:extLst>
              <a:ext uri="{FF2B5EF4-FFF2-40B4-BE49-F238E27FC236}">
                <a16:creationId xmlns:a16="http://schemas.microsoft.com/office/drawing/2014/main" id="{AE8C7C76-1C3C-2D8A-70E9-59BF8A5404BE}"/>
              </a:ext>
            </a:extLst>
          </p:cNvPr>
          <p:cNvSpPr txBox="1"/>
          <p:nvPr/>
        </p:nvSpPr>
        <p:spPr>
          <a:xfrm>
            <a:off x="405653" y="7108115"/>
            <a:ext cx="11024346"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b="1">
                <a:solidFill>
                  <a:schemeClr val="accent1">
                    <a:lumMod val="50000"/>
                  </a:schemeClr>
                </a:solidFill>
                <a:latin typeface="Californian FB" panose="0207040306080B030204" pitchFamily="18" charset="0"/>
              </a:rPr>
              <a:t>KEY CELL TYPES USED</a:t>
            </a:r>
          </a:p>
          <a:p>
            <a:endParaRPr lang="en-US">
              <a:latin typeface="Bookman Old Style"/>
            </a:endParaRPr>
          </a:p>
        </p:txBody>
      </p:sp>
      <p:pic>
        <p:nvPicPr>
          <p:cNvPr id="11" name="Picture 10" descr="A diagram of a human heart&#10;&#10;AI-generated content may be incorrect.">
            <a:extLst>
              <a:ext uri="{FF2B5EF4-FFF2-40B4-BE49-F238E27FC236}">
                <a16:creationId xmlns:a16="http://schemas.microsoft.com/office/drawing/2014/main" id="{17559DCC-B463-8CD9-7EA7-A2F51E4E1F5D}"/>
              </a:ext>
            </a:extLst>
          </p:cNvPr>
          <p:cNvPicPr>
            <a:picLocks noChangeAspect="1"/>
          </p:cNvPicPr>
          <p:nvPr/>
        </p:nvPicPr>
        <p:blipFill>
          <a:blip r:embed="rId5"/>
          <a:stretch>
            <a:fillRect/>
          </a:stretch>
        </p:blipFill>
        <p:spPr>
          <a:xfrm>
            <a:off x="7378658" y="9267885"/>
            <a:ext cx="4916581" cy="3265977"/>
          </a:xfrm>
          <a:prstGeom prst="rect">
            <a:avLst/>
          </a:prstGeom>
        </p:spPr>
      </p:pic>
      <mc:AlternateContent xmlns:mc="http://schemas.openxmlformats.org/markup-compatibility/2006">
        <mc:Choice xmlns:am3d="http://schemas.microsoft.com/office/drawing/2017/model3d" Requires="am3d">
          <p:graphicFrame>
            <p:nvGraphicFramePr>
              <p:cNvPr id="12" name="3D Model 11" descr="Animal cell">
                <a:extLst>
                  <a:ext uri="{FF2B5EF4-FFF2-40B4-BE49-F238E27FC236}">
                    <a16:creationId xmlns:a16="http://schemas.microsoft.com/office/drawing/2014/main" id="{0D450EB5-43D3-F58F-920F-08D7B0F06AAC}"/>
                  </a:ext>
                </a:extLst>
              </p:cNvPr>
              <p:cNvGraphicFramePr>
                <a:graphicFrameLocks noChangeAspect="1"/>
              </p:cNvGraphicFramePr>
              <p:nvPr>
                <p:extLst>
                  <p:ext uri="{D42A27DB-BD31-4B8C-83A1-F6EECF244321}">
                    <p14:modId xmlns:p14="http://schemas.microsoft.com/office/powerpoint/2010/main" val="2915689035"/>
                  </p:ext>
                </p:extLst>
              </p:nvPr>
            </p:nvGraphicFramePr>
            <p:xfrm>
              <a:off x="11188262" y="1251514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2" name="3D Model 11" descr="Animal cell">
                <a:extLst>
                  <a:ext uri="{FF2B5EF4-FFF2-40B4-BE49-F238E27FC236}">
                    <a16:creationId xmlns:a16="http://schemas.microsoft.com/office/drawing/2014/main" id="{0D450EB5-43D3-F58F-920F-08D7B0F06AAC}"/>
                  </a:ext>
                </a:extLst>
              </p:cNvPr>
              <p:cNvPicPr>
                <a:picLocks noGrp="1" noRot="1" noChangeAspect="1" noMove="1" noResize="1" noEditPoints="1" noAdjustHandles="1" noChangeArrowheads="1" noChangeShapeType="1" noCrop="1"/>
              </p:cNvPicPr>
              <p:nvPr/>
            </p:nvPicPr>
            <p:blipFill>
              <a:blip r:embed="rId4"/>
              <a:stretch>
                <a:fillRect/>
              </a:stretch>
            </p:blipFill>
            <p:spPr>
              <a:xfrm>
                <a:off x="11188262" y="12515146"/>
                <a:ext cx="1156138" cy="1231334"/>
              </a:xfrm>
              <a:prstGeom prst="rect">
                <a:avLst/>
              </a:prstGeom>
            </p:spPr>
          </p:pic>
        </mc:Fallback>
      </mc:AlternateContent>
    </p:spTree>
    <p:extLst>
      <p:ext uri="{BB962C8B-B14F-4D97-AF65-F5344CB8AC3E}">
        <p14:creationId xmlns:p14="http://schemas.microsoft.com/office/powerpoint/2010/main" val="30418818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C0832B56-6286-439D-D5E0-0DAEF71A86C7}"/>
              </a:ext>
            </a:extLst>
          </p:cNvPr>
          <p:cNvGraphicFramePr>
            <a:graphicFrameLocks noGrp="1"/>
          </p:cNvGraphicFramePr>
          <p:nvPr>
            <p:extLst>
              <p:ext uri="{D42A27DB-BD31-4B8C-83A1-F6EECF244321}">
                <p14:modId xmlns:p14="http://schemas.microsoft.com/office/powerpoint/2010/main" val="1972880712"/>
              </p:ext>
            </p:extLst>
          </p:nvPr>
        </p:nvGraphicFramePr>
        <p:xfrm>
          <a:off x="253253" y="1085811"/>
          <a:ext cx="6914463" cy="5394960"/>
        </p:xfrm>
        <a:graphic>
          <a:graphicData uri="http://schemas.openxmlformats.org/drawingml/2006/table">
            <a:tbl>
              <a:tblPr bandRow="1">
                <a:tableStyleId>{5940675A-B579-460E-94D1-54222C63F5DA}</a:tableStyleId>
              </a:tblPr>
              <a:tblGrid>
                <a:gridCol w="2304821">
                  <a:extLst>
                    <a:ext uri="{9D8B030D-6E8A-4147-A177-3AD203B41FA5}">
                      <a16:colId xmlns:a16="http://schemas.microsoft.com/office/drawing/2014/main" val="1190778952"/>
                    </a:ext>
                  </a:extLst>
                </a:gridCol>
                <a:gridCol w="2304821">
                  <a:extLst>
                    <a:ext uri="{9D8B030D-6E8A-4147-A177-3AD203B41FA5}">
                      <a16:colId xmlns:a16="http://schemas.microsoft.com/office/drawing/2014/main" val="1021433165"/>
                    </a:ext>
                  </a:extLst>
                </a:gridCol>
                <a:gridCol w="2304821">
                  <a:extLst>
                    <a:ext uri="{9D8B030D-6E8A-4147-A177-3AD203B41FA5}">
                      <a16:colId xmlns:a16="http://schemas.microsoft.com/office/drawing/2014/main" val="2898955552"/>
                    </a:ext>
                  </a:extLst>
                </a:gridCol>
              </a:tblGrid>
              <a:tr h="327292">
                <a:tc>
                  <a:txBody>
                    <a:bodyPr/>
                    <a:lstStyle/>
                    <a:p>
                      <a:pPr algn="ctr"/>
                      <a:r>
                        <a:rPr lang="en-US" sz="1800">
                          <a:solidFill>
                            <a:schemeClr val="accent1">
                              <a:lumMod val="50000"/>
                            </a:schemeClr>
                          </a:solidFill>
                          <a:latin typeface="Californian FB" panose="0207040306080B030204" pitchFamily="18" charset="0"/>
                        </a:rPr>
                        <a:t>Cell Type</a:t>
                      </a:r>
                    </a:p>
                  </a:txBody>
                  <a:tcPr anchor="ctr"/>
                </a:tc>
                <a:tc>
                  <a:txBody>
                    <a:bodyPr/>
                    <a:lstStyle/>
                    <a:p>
                      <a:pPr algn="ctr"/>
                      <a:r>
                        <a:rPr lang="en-US" sz="1800">
                          <a:solidFill>
                            <a:schemeClr val="accent1">
                              <a:lumMod val="50000"/>
                            </a:schemeClr>
                          </a:solidFill>
                          <a:latin typeface="Californian FB" panose="0207040306080B030204" pitchFamily="18" charset="0"/>
                        </a:rPr>
                        <a:t>Source</a:t>
                      </a:r>
                    </a:p>
                  </a:txBody>
                  <a:tcPr anchor="ctr"/>
                </a:tc>
                <a:tc>
                  <a:txBody>
                    <a:bodyPr/>
                    <a:lstStyle/>
                    <a:p>
                      <a:pPr algn="ctr"/>
                      <a:r>
                        <a:rPr lang="en-US" sz="1800">
                          <a:solidFill>
                            <a:schemeClr val="accent1">
                              <a:lumMod val="50000"/>
                            </a:schemeClr>
                          </a:solidFill>
                          <a:latin typeface="Californian FB" panose="0207040306080B030204" pitchFamily="18" charset="0"/>
                        </a:rPr>
                        <a:t>Role in Therapy</a:t>
                      </a:r>
                    </a:p>
                  </a:txBody>
                  <a:tcPr anchor="ctr"/>
                </a:tc>
                <a:extLst>
                  <a:ext uri="{0D108BD9-81ED-4DB2-BD59-A6C34878D82A}">
                    <a16:rowId xmlns:a16="http://schemas.microsoft.com/office/drawing/2014/main" val="3047719472"/>
                  </a:ext>
                </a:extLst>
              </a:tr>
              <a:tr h="794853">
                <a:tc>
                  <a:txBody>
                    <a:bodyPr/>
                    <a:lstStyle/>
                    <a:p>
                      <a:pPr algn="just"/>
                      <a:r>
                        <a:rPr lang="en-US" sz="1800">
                          <a:solidFill>
                            <a:schemeClr val="accent1">
                              <a:lumMod val="50000"/>
                            </a:schemeClr>
                          </a:solidFill>
                          <a:latin typeface="Californian FB" panose="0207040306080B030204" pitchFamily="18" charset="0"/>
                        </a:rPr>
                        <a:t>Cardiomyocytes</a:t>
                      </a:r>
                    </a:p>
                  </a:txBody>
                  <a:tcPr anchor="ctr"/>
                </a:tc>
                <a:tc>
                  <a:txBody>
                    <a:bodyPr/>
                    <a:lstStyle/>
                    <a:p>
                      <a:pPr algn="just"/>
                      <a:r>
                        <a:rPr lang="en-US" sz="1800">
                          <a:solidFill>
                            <a:schemeClr val="accent1">
                              <a:lumMod val="50000"/>
                            </a:schemeClr>
                          </a:solidFill>
                          <a:latin typeface="Californian FB" panose="0207040306080B030204" pitchFamily="18" charset="0"/>
                        </a:rPr>
                        <a:t>Derived from iPSCs or ESCs</a:t>
                      </a:r>
                    </a:p>
                  </a:txBody>
                  <a:tcPr anchor="ctr"/>
                </a:tc>
                <a:tc>
                  <a:txBody>
                    <a:bodyPr/>
                    <a:lstStyle/>
                    <a:p>
                      <a:pPr algn="just"/>
                      <a:r>
                        <a:rPr lang="en-US" sz="1800">
                          <a:solidFill>
                            <a:schemeClr val="accent1">
                              <a:lumMod val="50000"/>
                            </a:schemeClr>
                          </a:solidFill>
                          <a:latin typeface="Californian FB" panose="0207040306080B030204" pitchFamily="18" charset="0"/>
                        </a:rPr>
                        <a:t>Directly replace dead or damaged heart muscle cells</a:t>
                      </a:r>
                    </a:p>
                  </a:txBody>
                  <a:tcPr anchor="ctr"/>
                </a:tc>
                <a:extLst>
                  <a:ext uri="{0D108BD9-81ED-4DB2-BD59-A6C34878D82A}">
                    <a16:rowId xmlns:a16="http://schemas.microsoft.com/office/drawing/2014/main" val="571602020"/>
                  </a:ext>
                </a:extLst>
              </a:tr>
              <a:tr h="1028633">
                <a:tc>
                  <a:txBody>
                    <a:bodyPr/>
                    <a:lstStyle/>
                    <a:p>
                      <a:pPr algn="just"/>
                      <a:r>
                        <a:rPr lang="en-US" sz="1800">
                          <a:solidFill>
                            <a:schemeClr val="accent1">
                              <a:lumMod val="50000"/>
                            </a:schemeClr>
                          </a:solidFill>
                          <a:latin typeface="Californian FB" panose="0207040306080B030204" pitchFamily="18" charset="0"/>
                        </a:rPr>
                        <a:t>Cardiac Progenitor Cells (CPCs)</a:t>
                      </a:r>
                    </a:p>
                  </a:txBody>
                  <a:tcPr anchor="ctr"/>
                </a:tc>
                <a:tc>
                  <a:txBody>
                    <a:bodyPr/>
                    <a:lstStyle/>
                    <a:p>
                      <a:pPr algn="just"/>
                      <a:r>
                        <a:rPr lang="en-US" sz="1800">
                          <a:solidFill>
                            <a:schemeClr val="accent1">
                              <a:lumMod val="50000"/>
                            </a:schemeClr>
                          </a:solidFill>
                          <a:latin typeface="Californian FB" panose="0207040306080B030204" pitchFamily="18" charset="0"/>
                        </a:rPr>
                        <a:t>Extracted from adult heart tissue</a:t>
                      </a:r>
                    </a:p>
                  </a:txBody>
                  <a:tcPr anchor="ctr"/>
                </a:tc>
                <a:tc>
                  <a:txBody>
                    <a:bodyPr/>
                    <a:lstStyle/>
                    <a:p>
                      <a:pPr algn="just"/>
                      <a:r>
                        <a:rPr lang="en-US" sz="1800">
                          <a:solidFill>
                            <a:schemeClr val="accent1">
                              <a:lumMod val="50000"/>
                            </a:schemeClr>
                          </a:solidFill>
                          <a:latin typeface="Californian FB" panose="0207040306080B030204" pitchFamily="18" charset="0"/>
                        </a:rPr>
                        <a:t>Can differentiate into cardiomyocytes, smooth muscle, or endothelial cells</a:t>
                      </a:r>
                    </a:p>
                  </a:txBody>
                  <a:tcPr anchor="ctr"/>
                </a:tc>
                <a:extLst>
                  <a:ext uri="{0D108BD9-81ED-4DB2-BD59-A6C34878D82A}">
                    <a16:rowId xmlns:a16="http://schemas.microsoft.com/office/drawing/2014/main" val="4112741754"/>
                  </a:ext>
                </a:extLst>
              </a:tr>
              <a:tr h="1262413">
                <a:tc>
                  <a:txBody>
                    <a:bodyPr/>
                    <a:lstStyle/>
                    <a:p>
                      <a:pPr algn="just"/>
                      <a:r>
                        <a:rPr lang="en-US" sz="1800">
                          <a:solidFill>
                            <a:schemeClr val="accent1">
                              <a:lumMod val="50000"/>
                            </a:schemeClr>
                          </a:solidFill>
                          <a:latin typeface="Californian FB" panose="0207040306080B030204" pitchFamily="18" charset="0"/>
                        </a:rPr>
                        <a:t>Mesenchymal Stem Cells (MSCs)</a:t>
                      </a:r>
                    </a:p>
                  </a:txBody>
                  <a:tcPr anchor="ctr"/>
                </a:tc>
                <a:tc>
                  <a:txBody>
                    <a:bodyPr/>
                    <a:lstStyle/>
                    <a:p>
                      <a:pPr algn="just"/>
                      <a:r>
                        <a:rPr lang="en-US" sz="1800">
                          <a:solidFill>
                            <a:schemeClr val="accent1">
                              <a:lumMod val="50000"/>
                            </a:schemeClr>
                          </a:solidFill>
                          <a:latin typeface="Californian FB" panose="0207040306080B030204" pitchFamily="18" charset="0"/>
                        </a:rPr>
                        <a:t>Bone marrow, adipose tissue</a:t>
                      </a:r>
                    </a:p>
                  </a:txBody>
                  <a:tcPr anchor="ctr"/>
                </a:tc>
                <a:tc>
                  <a:txBody>
                    <a:bodyPr/>
                    <a:lstStyle/>
                    <a:p>
                      <a:pPr algn="just"/>
                      <a:r>
                        <a:rPr lang="en-US" sz="1800">
                          <a:solidFill>
                            <a:schemeClr val="accent1">
                              <a:lumMod val="50000"/>
                            </a:schemeClr>
                          </a:solidFill>
                          <a:latin typeface="Californian FB"/>
                        </a:rPr>
                        <a:t>Ind irect action via paracrine effects: anti-inflammation, angiogenesis, protection</a:t>
                      </a:r>
                    </a:p>
                  </a:txBody>
                  <a:tcPr anchor="ctr"/>
                </a:tc>
                <a:extLst>
                  <a:ext uri="{0D108BD9-81ED-4DB2-BD59-A6C34878D82A}">
                    <a16:rowId xmlns:a16="http://schemas.microsoft.com/office/drawing/2014/main" val="3746208865"/>
                  </a:ext>
                </a:extLst>
              </a:tr>
              <a:tr h="1262413">
                <a:tc>
                  <a:txBody>
                    <a:bodyPr/>
                    <a:lstStyle/>
                    <a:p>
                      <a:pPr algn="just"/>
                      <a:r>
                        <a:rPr lang="en-US" sz="1800">
                          <a:solidFill>
                            <a:schemeClr val="accent1">
                              <a:lumMod val="50000"/>
                            </a:schemeClr>
                          </a:solidFill>
                          <a:latin typeface="Californian FB" panose="0207040306080B030204" pitchFamily="18" charset="0"/>
                        </a:rPr>
                        <a:t>iPSC-Derived Cardiomyocytes</a:t>
                      </a:r>
                    </a:p>
                  </a:txBody>
                  <a:tcPr anchor="ctr"/>
                </a:tc>
                <a:tc>
                  <a:txBody>
                    <a:bodyPr/>
                    <a:lstStyle/>
                    <a:p>
                      <a:pPr algn="just"/>
                      <a:r>
                        <a:rPr lang="en-US" sz="1800">
                          <a:solidFill>
                            <a:schemeClr val="accent1">
                              <a:lumMod val="50000"/>
                            </a:schemeClr>
                          </a:solidFill>
                          <a:latin typeface="Californian FB" panose="0207040306080B030204" pitchFamily="18" charset="0"/>
                        </a:rPr>
                        <a:t>Reprogrammed adult somatic cells</a:t>
                      </a:r>
                    </a:p>
                  </a:txBody>
                  <a:tcPr anchor="ctr"/>
                </a:tc>
                <a:tc>
                  <a:txBody>
                    <a:bodyPr/>
                    <a:lstStyle/>
                    <a:p>
                      <a:pPr algn="just"/>
                      <a:r>
                        <a:rPr lang="en-US" sz="1800">
                          <a:solidFill>
                            <a:schemeClr val="accent1">
                              <a:lumMod val="50000"/>
                            </a:schemeClr>
                          </a:solidFill>
                          <a:latin typeface="Californian FB" panose="0207040306080B030204" pitchFamily="18" charset="0"/>
                        </a:rPr>
                        <a:t>Autologous (patient-specific), immune-compatible, scalable source of cardiomyocytes</a:t>
                      </a:r>
                    </a:p>
                  </a:txBody>
                  <a:tcPr anchor="ctr"/>
                </a:tc>
                <a:extLst>
                  <a:ext uri="{0D108BD9-81ED-4DB2-BD59-A6C34878D82A}">
                    <a16:rowId xmlns:a16="http://schemas.microsoft.com/office/drawing/2014/main" val="4283532680"/>
                  </a:ext>
                </a:extLst>
              </a:tr>
            </a:tbl>
          </a:graphicData>
        </a:graphic>
      </p:graphicFrame>
      <p:sp>
        <p:nvSpPr>
          <p:cNvPr id="4" name="TextBox 3">
            <a:extLst>
              <a:ext uri="{FF2B5EF4-FFF2-40B4-BE49-F238E27FC236}">
                <a16:creationId xmlns:a16="http://schemas.microsoft.com/office/drawing/2014/main" id="{6587F0B1-548B-8DA4-6DD0-1C48F6AECE47}"/>
              </a:ext>
            </a:extLst>
          </p:cNvPr>
          <p:cNvSpPr txBox="1"/>
          <p:nvPr/>
        </p:nvSpPr>
        <p:spPr>
          <a:xfrm>
            <a:off x="253253" y="219635"/>
            <a:ext cx="11024346"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b="1">
                <a:solidFill>
                  <a:schemeClr val="accent1">
                    <a:lumMod val="50000"/>
                  </a:schemeClr>
                </a:solidFill>
                <a:latin typeface="Californian FB" panose="0207040306080B030204" pitchFamily="18" charset="0"/>
              </a:rPr>
              <a:t>KEY CELL TYPES USED</a:t>
            </a:r>
          </a:p>
          <a:p>
            <a:endParaRPr lang="en-US">
              <a:latin typeface="Bookman Old Style"/>
            </a:endParaRPr>
          </a:p>
        </p:txBody>
      </p:sp>
      <p:pic>
        <p:nvPicPr>
          <p:cNvPr id="5" name="Picture 4" descr="A diagram of a human heart&#10;&#10;AI-generated content may be incorrect.">
            <a:extLst>
              <a:ext uri="{FF2B5EF4-FFF2-40B4-BE49-F238E27FC236}">
                <a16:creationId xmlns:a16="http://schemas.microsoft.com/office/drawing/2014/main" id="{3975780A-3F41-464D-DF3B-ED0D07B0C1D9}"/>
              </a:ext>
            </a:extLst>
          </p:cNvPr>
          <p:cNvPicPr>
            <a:picLocks noChangeAspect="1"/>
          </p:cNvPicPr>
          <p:nvPr/>
        </p:nvPicPr>
        <p:blipFill>
          <a:blip r:embed="rId2"/>
          <a:stretch>
            <a:fillRect/>
          </a:stretch>
        </p:blipFill>
        <p:spPr>
          <a:xfrm>
            <a:off x="7226258" y="2379405"/>
            <a:ext cx="4916581" cy="3265977"/>
          </a:xfrm>
          <a:prstGeom prst="rect">
            <a:avLst/>
          </a:prstGeom>
        </p:spPr>
      </p:pic>
      <mc:AlternateContent xmlns:mc="http://schemas.openxmlformats.org/markup-compatibility/2006">
        <mc:Choice xmlns:am3d="http://schemas.microsoft.com/office/drawing/2017/model3d" Requires="am3d">
          <p:graphicFrame>
            <p:nvGraphicFramePr>
              <p:cNvPr id="7" name="3D Model 6" descr="Animal cell">
                <a:extLst>
                  <a:ext uri="{FF2B5EF4-FFF2-40B4-BE49-F238E27FC236}">
                    <a16:creationId xmlns:a16="http://schemas.microsoft.com/office/drawing/2014/main" id="{6CB60FFE-072C-467F-E72D-BF4829313A9E}"/>
                  </a:ext>
                </a:extLst>
              </p:cNvPr>
              <p:cNvGraphicFramePr>
                <a:graphicFrameLocks noChangeAspect="1"/>
              </p:cNvGraphicFramePr>
              <p:nvPr>
                <p:extLst>
                  <p:ext uri="{D42A27DB-BD31-4B8C-83A1-F6EECF244321}">
                    <p14:modId xmlns:p14="http://schemas.microsoft.com/office/powerpoint/2010/main" val="1469182038"/>
                  </p:ext>
                </p:extLst>
              </p:nvPr>
            </p:nvGraphicFramePr>
            <p:xfrm>
              <a:off x="11035862" y="562666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Animal cell">
                <a:extLst>
                  <a:ext uri="{FF2B5EF4-FFF2-40B4-BE49-F238E27FC236}">
                    <a16:creationId xmlns:a16="http://schemas.microsoft.com/office/drawing/2014/main" id="{6CB60FFE-072C-467F-E72D-BF4829313A9E}"/>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5626666"/>
                <a:ext cx="1156138" cy="1231334"/>
              </a:xfrm>
              <a:prstGeom prst="rect">
                <a:avLst/>
              </a:prstGeom>
            </p:spPr>
          </p:pic>
        </mc:Fallback>
      </mc:AlternateContent>
      <p:sp>
        <p:nvSpPr>
          <p:cNvPr id="17" name="TextBox 16">
            <a:extLst>
              <a:ext uri="{FF2B5EF4-FFF2-40B4-BE49-F238E27FC236}">
                <a16:creationId xmlns:a16="http://schemas.microsoft.com/office/drawing/2014/main" id="{F6B59F02-01CF-CF7B-4157-DB522D699171}"/>
              </a:ext>
            </a:extLst>
          </p:cNvPr>
          <p:cNvSpPr txBox="1"/>
          <p:nvPr/>
        </p:nvSpPr>
        <p:spPr>
          <a:xfrm>
            <a:off x="461684" y="8209921"/>
            <a:ext cx="11797551" cy="55707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latin typeface="Bookman Old Style"/>
              <a:ea typeface="Calibri"/>
              <a:cs typeface="Calibri"/>
            </a:endParaRPr>
          </a:p>
          <a:p>
            <a:pPr algn="just"/>
            <a:r>
              <a:rPr lang="en-US" sz="2400" b="1">
                <a:solidFill>
                  <a:schemeClr val="accent1">
                    <a:lumMod val="50000"/>
                  </a:schemeClr>
                </a:solidFill>
                <a:latin typeface="Californian FB"/>
              </a:rPr>
              <a:t>A. Cell Transplantation</a:t>
            </a:r>
            <a:endParaRPr lang="en-US" sz="2400" b="1">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Approach: Direct injection of cells into the myocardium or via coronary arteries.</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Goal: Integrate into host tissue, improve contractility, promote healing.</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Limitation: Low survival and retention of transplanted cells in the hostile post-infarct environment.</a:t>
            </a:r>
            <a:endParaRPr lang="en-US" sz="2400">
              <a:solidFill>
                <a:schemeClr val="accent1">
                  <a:lumMod val="50000"/>
                </a:schemeClr>
              </a:solidFill>
              <a:latin typeface="Californian FB"/>
              <a:ea typeface="Calibri"/>
              <a:cs typeface="Calibri"/>
            </a:endParaRPr>
          </a:p>
          <a:p>
            <a:pPr algn="just"/>
            <a:r>
              <a:rPr lang="en-US" sz="2400" b="1">
                <a:solidFill>
                  <a:schemeClr val="accent1">
                    <a:lumMod val="50000"/>
                  </a:schemeClr>
                </a:solidFill>
                <a:latin typeface="Californian FB"/>
              </a:rPr>
              <a:t>B. Tissue Engineering / Patches</a:t>
            </a:r>
            <a:endParaRPr lang="en-US" sz="2400" b="1">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Approach: Cells are seeded onto biodegradable scaffolds or biomaterials to form a cardiac patch.</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Goal: Apply to infarct area to release paracrine factors and eventually integrate into tissue.</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Advantage: Better cell survival, support for heart wall structure.</a:t>
            </a:r>
            <a:endParaRPr lang="en-US" sz="2400">
              <a:solidFill>
                <a:schemeClr val="accent1">
                  <a:lumMod val="50000"/>
                </a:schemeClr>
              </a:solidFill>
              <a:latin typeface="Californian FB"/>
              <a:ea typeface="Calibri"/>
              <a:cs typeface="Calibri"/>
            </a:endParaRPr>
          </a:p>
          <a:p>
            <a:pPr algn="just"/>
            <a:r>
              <a:rPr lang="en-US" sz="2400" b="1">
                <a:solidFill>
                  <a:schemeClr val="accent1">
                    <a:lumMod val="50000"/>
                  </a:schemeClr>
                </a:solidFill>
                <a:latin typeface="Californian FB"/>
              </a:rPr>
              <a:t>C. Paracrine Therapy</a:t>
            </a:r>
            <a:endParaRPr lang="en-US" sz="2400" b="1">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Approach: Use of cells (especially MSCs) to release signaling molecules without necessarily becoming heart cells.</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Benefits: Reduce fibrosis (scar tissue), promote angiogenesis (new blood vessels)</a:t>
            </a:r>
            <a:endParaRPr lang="en-US" sz="2400">
              <a:solidFill>
                <a:schemeClr val="accent1">
                  <a:lumMod val="50000"/>
                </a:schemeClr>
              </a:solidFill>
              <a:latin typeface="Californian FB"/>
              <a:ea typeface="Calibri"/>
              <a:cs typeface="Calibri"/>
            </a:endParaRPr>
          </a:p>
        </p:txBody>
      </p:sp>
      <p:sp>
        <p:nvSpPr>
          <p:cNvPr id="18" name="TextBox 17">
            <a:extLst>
              <a:ext uri="{FF2B5EF4-FFF2-40B4-BE49-F238E27FC236}">
                <a16:creationId xmlns:a16="http://schemas.microsoft.com/office/drawing/2014/main" id="{7FCF5354-62A7-1C34-15F3-268EC3591ED3}"/>
              </a:ext>
            </a:extLst>
          </p:cNvPr>
          <p:cNvSpPr txBox="1"/>
          <p:nvPr/>
        </p:nvSpPr>
        <p:spPr>
          <a:xfrm>
            <a:off x="2965550" y="7517190"/>
            <a:ext cx="8307134"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accent1">
                    <a:lumMod val="50000"/>
                  </a:schemeClr>
                </a:solidFill>
                <a:latin typeface="Californian FB" panose="0207040306080B030204" pitchFamily="18" charset="0"/>
                <a:ea typeface="Calibri"/>
                <a:cs typeface="Calibri"/>
              </a:rPr>
              <a:t>THERAPEUTIC STRATEGIES</a:t>
            </a:r>
            <a:endParaRPr lang="en-US" sz="4400">
              <a:solidFill>
                <a:schemeClr val="accent1">
                  <a:lumMod val="50000"/>
                </a:schemeClr>
              </a:solidFill>
              <a:latin typeface="Californian FB" panose="0207040306080B030204" pitchFamily="18" charset="0"/>
            </a:endParaRPr>
          </a:p>
        </p:txBody>
      </p:sp>
      <mc:AlternateContent xmlns:mc="http://schemas.openxmlformats.org/markup-compatibility/2006">
        <mc:Choice xmlns:am3d="http://schemas.microsoft.com/office/drawing/2017/model3d" Requires="am3d">
          <p:graphicFrame>
            <p:nvGraphicFramePr>
              <p:cNvPr id="19" name="3D Model 18" descr="Animal cell">
                <a:extLst>
                  <a:ext uri="{FF2B5EF4-FFF2-40B4-BE49-F238E27FC236}">
                    <a16:creationId xmlns:a16="http://schemas.microsoft.com/office/drawing/2014/main" id="{8524E9CB-1C7D-FC8D-13A5-6C869360C4D8}"/>
                  </a:ext>
                </a:extLst>
              </p:cNvPr>
              <p:cNvGraphicFramePr>
                <a:graphicFrameLocks noChangeAspect="1"/>
              </p:cNvGraphicFramePr>
              <p:nvPr>
                <p:extLst>
                  <p:ext uri="{D42A27DB-BD31-4B8C-83A1-F6EECF244321}">
                    <p14:modId xmlns:p14="http://schemas.microsoft.com/office/powerpoint/2010/main" val="2280418356"/>
                  </p:ext>
                </p:extLst>
              </p:nvPr>
            </p:nvGraphicFramePr>
            <p:xfrm>
              <a:off x="11188262" y="1303330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9" name="3D Model 18" descr="Animal cell">
                <a:extLst>
                  <a:ext uri="{FF2B5EF4-FFF2-40B4-BE49-F238E27FC236}">
                    <a16:creationId xmlns:a16="http://schemas.microsoft.com/office/drawing/2014/main" id="{8524E9CB-1C7D-FC8D-13A5-6C869360C4D8}"/>
                  </a:ext>
                </a:extLst>
              </p:cNvPr>
              <p:cNvPicPr>
                <a:picLocks noGrp="1" noRot="1" noChangeAspect="1" noMove="1" noResize="1" noEditPoints="1" noAdjustHandles="1" noChangeArrowheads="1" noChangeShapeType="1" noCrop="1"/>
              </p:cNvPicPr>
              <p:nvPr/>
            </p:nvPicPr>
            <p:blipFill>
              <a:blip r:embed="rId4"/>
              <a:stretch>
                <a:fillRect/>
              </a:stretch>
            </p:blipFill>
            <p:spPr>
              <a:xfrm>
                <a:off x="11188262" y="13033306"/>
                <a:ext cx="1156138" cy="1231334"/>
              </a:xfrm>
              <a:prstGeom prst="rect">
                <a:avLst/>
              </a:prstGeom>
            </p:spPr>
          </p:pic>
        </mc:Fallback>
      </mc:AlternateContent>
    </p:spTree>
    <p:extLst>
      <p:ext uri="{BB962C8B-B14F-4D97-AF65-F5344CB8AC3E}">
        <p14:creationId xmlns:p14="http://schemas.microsoft.com/office/powerpoint/2010/main" val="1516945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B5D8C6-28DF-CB14-4B83-BDBFBF0FEABE}"/>
              </a:ext>
            </a:extLst>
          </p:cNvPr>
          <p:cNvSpPr txBox="1"/>
          <p:nvPr/>
        </p:nvSpPr>
        <p:spPr>
          <a:xfrm>
            <a:off x="309284" y="803281"/>
            <a:ext cx="11797551" cy="55707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latin typeface="Bookman Old Style"/>
              <a:ea typeface="Calibri"/>
              <a:cs typeface="Calibri"/>
            </a:endParaRPr>
          </a:p>
          <a:p>
            <a:pPr algn="just"/>
            <a:r>
              <a:rPr lang="en-US" sz="2400" b="1">
                <a:solidFill>
                  <a:schemeClr val="accent1">
                    <a:lumMod val="50000"/>
                  </a:schemeClr>
                </a:solidFill>
                <a:latin typeface="Californian FB"/>
              </a:rPr>
              <a:t>A. Cell Transplantation</a:t>
            </a:r>
            <a:endParaRPr lang="en-US" sz="2400" b="1">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Approach: Direct injection of cells into the myocardium or via coronary arteries.</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Goal: Integrate into host tissue, improve contractility, promote healing.</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Limitation: Low survival and retention of transplanted cells in the hostile post-infarct environment.</a:t>
            </a:r>
            <a:endParaRPr lang="en-US" sz="2400">
              <a:solidFill>
                <a:schemeClr val="accent1">
                  <a:lumMod val="50000"/>
                </a:schemeClr>
              </a:solidFill>
              <a:latin typeface="Californian FB"/>
              <a:ea typeface="Calibri"/>
              <a:cs typeface="Calibri"/>
            </a:endParaRPr>
          </a:p>
          <a:p>
            <a:pPr algn="just"/>
            <a:r>
              <a:rPr lang="en-US" sz="2400" b="1">
                <a:solidFill>
                  <a:schemeClr val="accent1">
                    <a:lumMod val="50000"/>
                  </a:schemeClr>
                </a:solidFill>
                <a:latin typeface="Californian FB"/>
              </a:rPr>
              <a:t>B. Tissue Engineering / Patches</a:t>
            </a:r>
            <a:endParaRPr lang="en-US" sz="2400" b="1">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Approach: Cells are seeded onto biodegradable scaffolds or biomaterials to form a cardiac patch.</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Goal: Apply to infarct area to release paracrine factors and eventually integrate into tissue.</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Advantage: Better cell survival, support for heart wall structure.</a:t>
            </a:r>
            <a:endParaRPr lang="en-US" sz="2400">
              <a:solidFill>
                <a:schemeClr val="accent1">
                  <a:lumMod val="50000"/>
                </a:schemeClr>
              </a:solidFill>
              <a:latin typeface="Californian FB"/>
              <a:ea typeface="Calibri"/>
              <a:cs typeface="Calibri"/>
            </a:endParaRPr>
          </a:p>
          <a:p>
            <a:pPr algn="just"/>
            <a:r>
              <a:rPr lang="en-US" sz="2400" b="1">
                <a:solidFill>
                  <a:schemeClr val="accent1">
                    <a:lumMod val="50000"/>
                  </a:schemeClr>
                </a:solidFill>
                <a:latin typeface="Californian FB"/>
              </a:rPr>
              <a:t>C. Paracrine Therapy</a:t>
            </a:r>
            <a:endParaRPr lang="en-US" sz="2400" b="1">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Approach: Use of cells (especially MSCs) to release signaling molecules without necessarily becoming heart cells.</a:t>
            </a:r>
            <a:endParaRPr lang="en-US" sz="2400">
              <a:solidFill>
                <a:schemeClr val="accent1">
                  <a:lumMod val="50000"/>
                </a:schemeClr>
              </a:solidFill>
              <a:latin typeface="Californian FB"/>
              <a:ea typeface="Calibri"/>
              <a:cs typeface="Calibri"/>
            </a:endParaRPr>
          </a:p>
          <a:p>
            <a:pPr marL="342900" indent="-342900" algn="just">
              <a:buFont typeface="Arial" panose="020B0604020202020204" pitchFamily="34" charset="0"/>
              <a:buChar char="•"/>
            </a:pPr>
            <a:r>
              <a:rPr lang="en-US" sz="2400">
                <a:solidFill>
                  <a:schemeClr val="accent1">
                    <a:lumMod val="50000"/>
                  </a:schemeClr>
                </a:solidFill>
                <a:latin typeface="Californian FB"/>
              </a:rPr>
              <a:t>Benefits: Reduce fibrosis (scar tissue), promote angiogenesis (new blood vessels)</a:t>
            </a:r>
            <a:endParaRPr lang="en-US" sz="2400">
              <a:solidFill>
                <a:schemeClr val="accent1">
                  <a:lumMod val="50000"/>
                </a:schemeClr>
              </a:solidFill>
              <a:latin typeface="Californian FB"/>
              <a:ea typeface="Calibri"/>
              <a:cs typeface="Calibri"/>
            </a:endParaRPr>
          </a:p>
        </p:txBody>
      </p:sp>
      <p:sp>
        <p:nvSpPr>
          <p:cNvPr id="3" name="TextBox 2">
            <a:extLst>
              <a:ext uri="{FF2B5EF4-FFF2-40B4-BE49-F238E27FC236}">
                <a16:creationId xmlns:a16="http://schemas.microsoft.com/office/drawing/2014/main" id="{E0D559B9-0835-A7B6-5304-70612C31134B}"/>
              </a:ext>
            </a:extLst>
          </p:cNvPr>
          <p:cNvSpPr txBox="1"/>
          <p:nvPr/>
        </p:nvSpPr>
        <p:spPr>
          <a:xfrm>
            <a:off x="2813150" y="110550"/>
            <a:ext cx="8307134"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accent1">
                    <a:lumMod val="50000"/>
                  </a:schemeClr>
                </a:solidFill>
                <a:latin typeface="Californian FB" panose="0207040306080B030204" pitchFamily="18" charset="0"/>
                <a:ea typeface="Calibri"/>
                <a:cs typeface="Calibri"/>
              </a:rPr>
              <a:t>THERAPEUTIC STRATEGIES</a:t>
            </a:r>
            <a:endParaRPr lang="en-US" sz="4400">
              <a:solidFill>
                <a:schemeClr val="accent1">
                  <a:lumMod val="50000"/>
                </a:schemeClr>
              </a:solidFill>
              <a:latin typeface="Californian FB" panose="0207040306080B030204" pitchFamily="18" charset="0"/>
            </a:endParaRPr>
          </a:p>
        </p:txBody>
      </p:sp>
      <mc:AlternateContent xmlns:mc="http://schemas.openxmlformats.org/markup-compatibility/2006">
        <mc:Choice xmlns:am3d="http://schemas.microsoft.com/office/drawing/2017/model3d" Requires="am3d">
          <p:graphicFrame>
            <p:nvGraphicFramePr>
              <p:cNvPr id="7" name="3D Model 6" descr="Animal cell">
                <a:extLst>
                  <a:ext uri="{FF2B5EF4-FFF2-40B4-BE49-F238E27FC236}">
                    <a16:creationId xmlns:a16="http://schemas.microsoft.com/office/drawing/2014/main" id="{23E0FF81-B480-32A1-E75E-1A52500066E6}"/>
                  </a:ext>
                </a:extLst>
              </p:cNvPr>
              <p:cNvGraphicFramePr>
                <a:graphicFrameLocks noChangeAspect="1"/>
              </p:cNvGraphicFramePr>
              <p:nvPr>
                <p:extLst>
                  <p:ext uri="{D42A27DB-BD31-4B8C-83A1-F6EECF244321}">
                    <p14:modId xmlns:p14="http://schemas.microsoft.com/office/powerpoint/2010/main" val="1821341099"/>
                  </p:ext>
                </p:extLst>
              </p:nvPr>
            </p:nvGraphicFramePr>
            <p:xfrm>
              <a:off x="11035862" y="56266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Animal cell">
                <a:extLst>
                  <a:ext uri="{FF2B5EF4-FFF2-40B4-BE49-F238E27FC236}">
                    <a16:creationId xmlns:a16="http://schemas.microsoft.com/office/drawing/2014/main" id="{23E0FF81-B480-32A1-E75E-1A52500066E6}"/>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26666"/>
                <a:ext cx="1156138" cy="1231334"/>
              </a:xfrm>
              <a:prstGeom prst="rect">
                <a:avLst/>
              </a:prstGeom>
            </p:spPr>
          </p:pic>
        </mc:Fallback>
      </mc:AlternateContent>
      <p:graphicFrame>
        <p:nvGraphicFramePr>
          <p:cNvPr id="16" name="Table 15">
            <a:extLst>
              <a:ext uri="{FF2B5EF4-FFF2-40B4-BE49-F238E27FC236}">
                <a16:creationId xmlns:a16="http://schemas.microsoft.com/office/drawing/2014/main" id="{B1BF0233-D10E-578A-F3C2-935EB2B46D23}"/>
              </a:ext>
            </a:extLst>
          </p:cNvPr>
          <p:cNvGraphicFramePr>
            <a:graphicFrameLocks noGrp="1"/>
          </p:cNvGraphicFramePr>
          <p:nvPr>
            <p:extLst>
              <p:ext uri="{D42A27DB-BD31-4B8C-83A1-F6EECF244321}">
                <p14:modId xmlns:p14="http://schemas.microsoft.com/office/powerpoint/2010/main" val="2224379922"/>
              </p:ext>
            </p:extLst>
          </p:nvPr>
        </p:nvGraphicFramePr>
        <p:xfrm>
          <a:off x="302558" y="7898802"/>
          <a:ext cx="11604500" cy="2603880"/>
        </p:xfrm>
        <a:graphic>
          <a:graphicData uri="http://schemas.openxmlformats.org/drawingml/2006/table">
            <a:tbl>
              <a:tblPr bandRow="1">
                <a:tableStyleId>{5940675A-B579-460E-94D1-54222C63F5DA}</a:tableStyleId>
              </a:tblPr>
              <a:tblGrid>
                <a:gridCol w="4357932">
                  <a:extLst>
                    <a:ext uri="{9D8B030D-6E8A-4147-A177-3AD203B41FA5}">
                      <a16:colId xmlns:a16="http://schemas.microsoft.com/office/drawing/2014/main" val="4045955199"/>
                    </a:ext>
                  </a:extLst>
                </a:gridCol>
                <a:gridCol w="7246568">
                  <a:extLst>
                    <a:ext uri="{9D8B030D-6E8A-4147-A177-3AD203B41FA5}">
                      <a16:colId xmlns:a16="http://schemas.microsoft.com/office/drawing/2014/main" val="3806515360"/>
                    </a:ext>
                  </a:extLst>
                </a:gridCol>
              </a:tblGrid>
              <a:tr h="593640">
                <a:tc>
                  <a:txBody>
                    <a:bodyPr/>
                    <a:lstStyle/>
                    <a:p>
                      <a:pPr algn="ctr"/>
                      <a:r>
                        <a:rPr lang="en-US" sz="2400">
                          <a:solidFill>
                            <a:schemeClr val="accent1">
                              <a:lumMod val="50000"/>
                            </a:schemeClr>
                          </a:solidFill>
                          <a:latin typeface="Californian FB" panose="0207040306080B030204" pitchFamily="18" charset="0"/>
                        </a:rPr>
                        <a:t>Method</a:t>
                      </a:r>
                    </a:p>
                  </a:txBody>
                  <a:tcPr anchor="ctr"/>
                </a:tc>
                <a:tc>
                  <a:txBody>
                    <a:bodyPr/>
                    <a:lstStyle/>
                    <a:p>
                      <a:pPr algn="ctr"/>
                      <a:r>
                        <a:rPr lang="en-US" sz="2400">
                          <a:solidFill>
                            <a:schemeClr val="accent1">
                              <a:lumMod val="50000"/>
                            </a:schemeClr>
                          </a:solidFill>
                          <a:latin typeface="Californian FB" panose="0207040306080B030204" pitchFamily="18" charset="0"/>
                        </a:rPr>
                        <a:t>Description</a:t>
                      </a:r>
                    </a:p>
                  </a:txBody>
                  <a:tcPr anchor="ctr"/>
                </a:tc>
                <a:extLst>
                  <a:ext uri="{0D108BD9-81ED-4DB2-BD59-A6C34878D82A}">
                    <a16:rowId xmlns:a16="http://schemas.microsoft.com/office/drawing/2014/main" val="3964641986"/>
                  </a:ext>
                </a:extLst>
              </a:tr>
              <a:tr h="593640">
                <a:tc>
                  <a:txBody>
                    <a:bodyPr/>
                    <a:lstStyle/>
                    <a:p>
                      <a:pPr algn="just"/>
                      <a:r>
                        <a:rPr lang="en-US" sz="2400">
                          <a:solidFill>
                            <a:schemeClr val="accent1">
                              <a:lumMod val="50000"/>
                            </a:schemeClr>
                          </a:solidFill>
                          <a:latin typeface="Californian FB" panose="0207040306080B030204" pitchFamily="18" charset="0"/>
                        </a:rPr>
                        <a:t>Intramyocardial Injection</a:t>
                      </a:r>
                    </a:p>
                  </a:txBody>
                  <a:tcPr anchor="ctr"/>
                </a:tc>
                <a:tc>
                  <a:txBody>
                    <a:bodyPr/>
                    <a:lstStyle/>
                    <a:p>
                      <a:pPr algn="just"/>
                      <a:r>
                        <a:rPr lang="en-US" sz="2400">
                          <a:solidFill>
                            <a:schemeClr val="accent1">
                              <a:lumMod val="50000"/>
                            </a:schemeClr>
                          </a:solidFill>
                          <a:latin typeface="Californian FB" panose="0207040306080B030204" pitchFamily="18" charset="0"/>
                        </a:rPr>
                        <a:t>Direct injection into heart muscle via catheter or during surgery</a:t>
                      </a:r>
                    </a:p>
                  </a:txBody>
                  <a:tcPr anchor="ctr"/>
                </a:tc>
                <a:extLst>
                  <a:ext uri="{0D108BD9-81ED-4DB2-BD59-A6C34878D82A}">
                    <a16:rowId xmlns:a16="http://schemas.microsoft.com/office/drawing/2014/main" val="1034799203"/>
                  </a:ext>
                </a:extLst>
              </a:tr>
              <a:tr h="593640">
                <a:tc>
                  <a:txBody>
                    <a:bodyPr/>
                    <a:lstStyle/>
                    <a:p>
                      <a:pPr algn="just"/>
                      <a:r>
                        <a:rPr lang="en-US" sz="2400">
                          <a:solidFill>
                            <a:schemeClr val="accent1">
                              <a:lumMod val="50000"/>
                            </a:schemeClr>
                          </a:solidFill>
                          <a:latin typeface="Californian FB" panose="0207040306080B030204" pitchFamily="18" charset="0"/>
                        </a:rPr>
                        <a:t>Intracoronary Infusion</a:t>
                      </a:r>
                    </a:p>
                  </a:txBody>
                  <a:tcPr anchor="ctr"/>
                </a:tc>
                <a:tc>
                  <a:txBody>
                    <a:bodyPr/>
                    <a:lstStyle/>
                    <a:p>
                      <a:pPr algn="just"/>
                      <a:r>
                        <a:rPr lang="en-US" sz="2400">
                          <a:solidFill>
                            <a:schemeClr val="accent1">
                              <a:lumMod val="50000"/>
                            </a:schemeClr>
                          </a:solidFill>
                          <a:latin typeface="Californian FB" panose="0207040306080B030204" pitchFamily="18" charset="0"/>
                        </a:rPr>
                        <a:t>Delivery through coronary arteries (minimally invasive)</a:t>
                      </a:r>
                    </a:p>
                  </a:txBody>
                  <a:tcPr anchor="ctr"/>
                </a:tc>
                <a:extLst>
                  <a:ext uri="{0D108BD9-81ED-4DB2-BD59-A6C34878D82A}">
                    <a16:rowId xmlns:a16="http://schemas.microsoft.com/office/drawing/2014/main" val="4046116683"/>
                  </a:ext>
                </a:extLst>
              </a:tr>
              <a:tr h="593640">
                <a:tc>
                  <a:txBody>
                    <a:bodyPr/>
                    <a:lstStyle/>
                    <a:p>
                      <a:pPr algn="just"/>
                      <a:r>
                        <a:rPr lang="en-US" sz="2400">
                          <a:solidFill>
                            <a:schemeClr val="accent1">
                              <a:lumMod val="50000"/>
                            </a:schemeClr>
                          </a:solidFill>
                          <a:latin typeface="Californian FB" panose="0207040306080B030204" pitchFamily="18" charset="0"/>
                        </a:rPr>
                        <a:t>Epicardial Patches</a:t>
                      </a:r>
                    </a:p>
                  </a:txBody>
                  <a:tcPr anchor="ctr"/>
                </a:tc>
                <a:tc>
                  <a:txBody>
                    <a:bodyPr/>
                    <a:lstStyle/>
                    <a:p>
                      <a:pPr algn="just"/>
                      <a:r>
                        <a:rPr lang="en-US" sz="2400">
                          <a:solidFill>
                            <a:schemeClr val="accent1">
                              <a:lumMod val="50000"/>
                            </a:schemeClr>
                          </a:solidFill>
                          <a:latin typeface="Californian FB" panose="0207040306080B030204" pitchFamily="18" charset="0"/>
                        </a:rPr>
                        <a:t>Bioengineered cell-seeded patch applied to heart surface</a:t>
                      </a:r>
                    </a:p>
                  </a:txBody>
                  <a:tcPr anchor="ctr"/>
                </a:tc>
                <a:extLst>
                  <a:ext uri="{0D108BD9-81ED-4DB2-BD59-A6C34878D82A}">
                    <a16:rowId xmlns:a16="http://schemas.microsoft.com/office/drawing/2014/main" val="2527826520"/>
                  </a:ext>
                </a:extLst>
              </a:tr>
            </a:tbl>
          </a:graphicData>
        </a:graphic>
      </p:graphicFrame>
      <p:sp>
        <p:nvSpPr>
          <p:cNvPr id="17" name="TextBox 16">
            <a:extLst>
              <a:ext uri="{FF2B5EF4-FFF2-40B4-BE49-F238E27FC236}">
                <a16:creationId xmlns:a16="http://schemas.microsoft.com/office/drawing/2014/main" id="{929015DC-E2E4-7531-B0C7-0FE4B5940524}"/>
              </a:ext>
            </a:extLst>
          </p:cNvPr>
          <p:cNvSpPr txBox="1"/>
          <p:nvPr/>
        </p:nvSpPr>
        <p:spPr>
          <a:xfrm>
            <a:off x="3403334" y="7143526"/>
            <a:ext cx="7112266"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a:latin typeface="Bookman Old Style"/>
              </a:rPr>
              <a:t> </a:t>
            </a:r>
            <a:r>
              <a:rPr lang="en-US" sz="4400" b="1">
                <a:solidFill>
                  <a:schemeClr val="accent1">
                    <a:lumMod val="50000"/>
                  </a:schemeClr>
                </a:solidFill>
                <a:latin typeface="Californian FB" panose="0207040306080B030204" pitchFamily="18" charset="0"/>
              </a:rPr>
              <a:t>DELIVERY METHODS</a:t>
            </a:r>
          </a:p>
          <a:p>
            <a:endParaRPr lang="en-US">
              <a:latin typeface="Bookman Old Style"/>
            </a:endParaRPr>
          </a:p>
        </p:txBody>
      </p:sp>
      <p:pic>
        <p:nvPicPr>
          <p:cNvPr id="18" name="Picture 17" descr="Stem cell therapy for heart failure: Medical breakthrough, or dead end?">
            <a:extLst>
              <a:ext uri="{FF2B5EF4-FFF2-40B4-BE49-F238E27FC236}">
                <a16:creationId xmlns:a16="http://schemas.microsoft.com/office/drawing/2014/main" id="{87ED5B3A-68EB-0F2C-8AFB-F612D3EEEC1D}"/>
              </a:ext>
            </a:extLst>
          </p:cNvPr>
          <p:cNvPicPr>
            <a:picLocks noChangeAspect="1"/>
          </p:cNvPicPr>
          <p:nvPr/>
        </p:nvPicPr>
        <p:blipFill>
          <a:blip r:embed="rId4"/>
          <a:stretch>
            <a:fillRect/>
          </a:stretch>
        </p:blipFill>
        <p:spPr>
          <a:xfrm>
            <a:off x="3044893" y="10690072"/>
            <a:ext cx="5880843" cy="2891420"/>
          </a:xfrm>
          <a:prstGeom prst="rect">
            <a:avLst/>
          </a:prstGeom>
        </p:spPr>
      </p:pic>
      <mc:AlternateContent xmlns:mc="http://schemas.openxmlformats.org/markup-compatibility/2006">
        <mc:Choice xmlns:am3d="http://schemas.microsoft.com/office/drawing/2017/model3d" Requires="am3d">
          <p:graphicFrame>
            <p:nvGraphicFramePr>
              <p:cNvPr id="19" name="3D Model 18" descr="Animal cell">
                <a:extLst>
                  <a:ext uri="{FF2B5EF4-FFF2-40B4-BE49-F238E27FC236}">
                    <a16:creationId xmlns:a16="http://schemas.microsoft.com/office/drawing/2014/main" id="{DE633AEB-37DC-C555-3450-5C0D06C0F3D1}"/>
                  </a:ext>
                </a:extLst>
              </p:cNvPr>
              <p:cNvGraphicFramePr>
                <a:graphicFrameLocks noChangeAspect="1"/>
              </p:cNvGraphicFramePr>
              <p:nvPr>
                <p:extLst>
                  <p:ext uri="{D42A27DB-BD31-4B8C-83A1-F6EECF244321}">
                    <p14:modId xmlns:p14="http://schemas.microsoft.com/office/powerpoint/2010/main" val="4193709740"/>
                  </p:ext>
                </p:extLst>
              </p:nvPr>
            </p:nvGraphicFramePr>
            <p:xfrm>
              <a:off x="11035862" y="1245418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9" name="3D Model 18" descr="Animal cell">
                <a:extLst>
                  <a:ext uri="{FF2B5EF4-FFF2-40B4-BE49-F238E27FC236}">
                    <a16:creationId xmlns:a16="http://schemas.microsoft.com/office/drawing/2014/main" id="{DE633AEB-37DC-C555-3450-5C0D06C0F3D1}"/>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12454186"/>
                <a:ext cx="1156138" cy="1231334"/>
              </a:xfrm>
              <a:prstGeom prst="rect">
                <a:avLst/>
              </a:prstGeom>
            </p:spPr>
          </p:pic>
        </mc:Fallback>
      </mc:AlternateContent>
    </p:spTree>
    <p:extLst>
      <p:ext uri="{BB962C8B-B14F-4D97-AF65-F5344CB8AC3E}">
        <p14:creationId xmlns:p14="http://schemas.microsoft.com/office/powerpoint/2010/main" val="1125175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367321-2A36-37F5-C6D3-FA95255DA5CC}"/>
              </a:ext>
            </a:extLst>
          </p:cNvPr>
          <p:cNvSpPr txBox="1"/>
          <p:nvPr/>
        </p:nvSpPr>
        <p:spPr>
          <a:xfrm>
            <a:off x="133284" y="7856480"/>
            <a:ext cx="11492824" cy="55707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latin typeface="Bookman Old Style"/>
              <a:ea typeface="Calibri"/>
              <a:cs typeface="Calibri"/>
            </a:endParaRPr>
          </a:p>
          <a:p>
            <a:pPr algn="just"/>
            <a:r>
              <a:rPr lang="en-US" sz="2400" b="1">
                <a:solidFill>
                  <a:schemeClr val="accent1">
                    <a:lumMod val="50000"/>
                  </a:schemeClr>
                </a:solidFill>
                <a:latin typeface="Californian FB" panose="0207040306080B030204" pitchFamily="18" charset="0"/>
              </a:rPr>
              <a:t>Examples:</a:t>
            </a:r>
            <a:endParaRPr lang="en-US" sz="2400" b="1">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b="1">
                <a:solidFill>
                  <a:schemeClr val="accent1">
                    <a:lumMod val="50000"/>
                  </a:schemeClr>
                </a:solidFill>
                <a:latin typeface="Californian FB" panose="0207040306080B030204" pitchFamily="18" charset="0"/>
              </a:rPr>
              <a:t>CADUCEUS Trial</a:t>
            </a:r>
            <a:r>
              <a:rPr lang="en-US" sz="2400">
                <a:solidFill>
                  <a:schemeClr val="accent1">
                    <a:lumMod val="50000"/>
                  </a:schemeClr>
                </a:solidFill>
                <a:latin typeface="Californian FB" panose="0207040306080B030204" pitchFamily="18" charset="0"/>
              </a:rPr>
              <a:t>: Used autologous cardiac stem cells; showed improved viable tissue but not necessarily function.</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b="1">
                <a:solidFill>
                  <a:schemeClr val="accent1">
                    <a:lumMod val="50000"/>
                  </a:schemeClr>
                </a:solidFill>
                <a:latin typeface="Californian FB" panose="0207040306080B030204" pitchFamily="18" charset="0"/>
              </a:rPr>
              <a:t>ESCORT Trial</a:t>
            </a:r>
            <a:r>
              <a:rPr lang="en-US" sz="2400">
                <a:solidFill>
                  <a:schemeClr val="accent1">
                    <a:lumMod val="50000"/>
                  </a:schemeClr>
                </a:solidFill>
                <a:latin typeface="Californian FB" panose="0207040306080B030204" pitchFamily="18" charset="0"/>
              </a:rPr>
              <a:t>: Used embryonic stem cell-derived cardiomyocytes in a fibrin patch (France).</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b="1">
                <a:solidFill>
                  <a:schemeClr val="accent1">
                    <a:lumMod val="50000"/>
                  </a:schemeClr>
                </a:solidFill>
                <a:latin typeface="Californian FB" panose="0207040306080B030204" pitchFamily="18" charset="0"/>
              </a:rPr>
              <a:t>iPSC Trials</a:t>
            </a:r>
            <a:r>
              <a:rPr lang="en-US" sz="2400">
                <a:solidFill>
                  <a:schemeClr val="accent1">
                    <a:lumMod val="50000"/>
                  </a:schemeClr>
                </a:solidFill>
                <a:latin typeface="Californian FB" panose="0207040306080B030204" pitchFamily="18" charset="0"/>
              </a:rPr>
              <a:t> (Japan): First-in-human implantation of iPSC-derived cardiomyocyte sheet in heart failure patients.</a:t>
            </a:r>
            <a:endParaRPr lang="en-US" sz="2400" b="1">
              <a:solidFill>
                <a:schemeClr val="accent1">
                  <a:lumMod val="50000"/>
                </a:schemeClr>
              </a:solidFill>
              <a:latin typeface="Californian FB" panose="0207040306080B030204" pitchFamily="18" charset="0"/>
              <a:ea typeface="Calibri"/>
              <a:cs typeface="Calibri"/>
            </a:endParaRPr>
          </a:p>
          <a:p>
            <a:pPr algn="just"/>
            <a:endParaRPr lang="en-US" sz="2400" b="1">
              <a:solidFill>
                <a:schemeClr val="accent1">
                  <a:lumMod val="50000"/>
                </a:schemeClr>
              </a:solidFill>
              <a:latin typeface="Californian FB" panose="0207040306080B030204" pitchFamily="18" charset="0"/>
              <a:ea typeface="Calibri"/>
              <a:cs typeface="Calibri"/>
            </a:endParaRPr>
          </a:p>
          <a:p>
            <a:pPr algn="just">
              <a:buFont typeface=""/>
            </a:pPr>
            <a:r>
              <a:rPr lang="en-US" sz="2400" b="1">
                <a:solidFill>
                  <a:schemeClr val="accent1">
                    <a:lumMod val="50000"/>
                  </a:schemeClr>
                </a:solidFill>
                <a:latin typeface="Californian FB" panose="0207040306080B030204" pitchFamily="18" charset="0"/>
              </a:rPr>
              <a:t>Reported Outcomes:</a:t>
            </a:r>
            <a:endParaRPr lang="en-US" sz="2400" b="1">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a:solidFill>
                  <a:schemeClr val="accent1">
                    <a:lumMod val="50000"/>
                  </a:schemeClr>
                </a:solidFill>
                <a:latin typeface="Californian FB" panose="0207040306080B030204" pitchFamily="18" charset="0"/>
              </a:rPr>
              <a:t>Modest improvement in ejection fraction</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a:solidFill>
                  <a:schemeClr val="accent1">
                    <a:lumMod val="50000"/>
                  </a:schemeClr>
                </a:solidFill>
                <a:latin typeface="Californian FB" panose="0207040306080B030204" pitchFamily="18" charset="0"/>
              </a:rPr>
              <a:t>Reduction in scar tissue</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a:solidFill>
                  <a:schemeClr val="accent1">
                    <a:lumMod val="50000"/>
                  </a:schemeClr>
                </a:solidFill>
                <a:latin typeface="Californian FB" panose="0207040306080B030204" pitchFamily="18" charset="0"/>
              </a:rPr>
              <a:t>Improved quality of life</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a:solidFill>
                  <a:schemeClr val="accent1">
                    <a:lumMod val="50000"/>
                  </a:schemeClr>
                </a:solidFill>
                <a:latin typeface="Californian FB" panose="0207040306080B030204" pitchFamily="18" charset="0"/>
              </a:rPr>
              <a:t>Minimal immune complications when autologous </a:t>
            </a:r>
            <a:endParaRPr lang="en-US" sz="2400">
              <a:solidFill>
                <a:schemeClr val="accent1">
                  <a:lumMod val="50000"/>
                </a:schemeClr>
              </a:solidFill>
              <a:latin typeface="Californian FB" panose="0207040306080B030204" pitchFamily="18" charset="0"/>
              <a:ea typeface="Calibri"/>
              <a:cs typeface="Calibri"/>
            </a:endParaRPr>
          </a:p>
          <a:p>
            <a:pPr lvl="1" algn="just"/>
            <a:r>
              <a:rPr lang="en-US" sz="2400">
                <a:solidFill>
                  <a:schemeClr val="accent1">
                    <a:lumMod val="50000"/>
                  </a:schemeClr>
                </a:solidFill>
                <a:latin typeface="Californian FB" panose="0207040306080B030204" pitchFamily="18" charset="0"/>
              </a:rPr>
              <a:t>     cells used</a:t>
            </a:r>
            <a:endParaRPr lang="en-US" sz="2400">
              <a:solidFill>
                <a:schemeClr val="accent1">
                  <a:lumMod val="50000"/>
                </a:schemeClr>
              </a:solidFill>
              <a:latin typeface="Californian FB" panose="0207040306080B030204" pitchFamily="18" charset="0"/>
              <a:ea typeface="Calibri"/>
              <a:cs typeface="Calibri"/>
            </a:endParaRPr>
          </a:p>
        </p:txBody>
      </p:sp>
      <p:sp>
        <p:nvSpPr>
          <p:cNvPr id="6" name="TextBox 5">
            <a:extLst>
              <a:ext uri="{FF2B5EF4-FFF2-40B4-BE49-F238E27FC236}">
                <a16:creationId xmlns:a16="http://schemas.microsoft.com/office/drawing/2014/main" id="{AFBF2D56-1C80-A97A-52FD-88E3C029E383}"/>
              </a:ext>
            </a:extLst>
          </p:cNvPr>
          <p:cNvSpPr txBox="1"/>
          <p:nvPr/>
        </p:nvSpPr>
        <p:spPr>
          <a:xfrm>
            <a:off x="1170842" y="7357039"/>
            <a:ext cx="1029357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accent1">
                    <a:lumMod val="50000"/>
                  </a:schemeClr>
                </a:solidFill>
                <a:latin typeface="Californian FB" panose="0207040306080B030204" pitchFamily="18" charset="0"/>
                <a:ea typeface="Calibri"/>
                <a:cs typeface="Calibri"/>
              </a:rPr>
              <a:t>CLINICAL APPLICATIONS &amp; TRIALS</a:t>
            </a:r>
            <a:endParaRPr lang="en-US" sz="4400">
              <a:solidFill>
                <a:schemeClr val="accent1">
                  <a:lumMod val="50000"/>
                </a:schemeClr>
              </a:solidFill>
              <a:latin typeface="Californian FB" panose="0207040306080B030204" pitchFamily="18" charset="0"/>
              <a:ea typeface="Calibri"/>
              <a:cs typeface="Calibri"/>
            </a:endParaRPr>
          </a:p>
        </p:txBody>
      </p:sp>
      <p:pic>
        <p:nvPicPr>
          <p:cNvPr id="7" name="Picture 6" descr="A collage of images of cells&#10;&#10;AI-generated content may be incorrect.">
            <a:extLst>
              <a:ext uri="{FF2B5EF4-FFF2-40B4-BE49-F238E27FC236}">
                <a16:creationId xmlns:a16="http://schemas.microsoft.com/office/drawing/2014/main" id="{62DFE64C-DF19-6DB6-3C37-DAD187DB6405}"/>
              </a:ext>
            </a:extLst>
          </p:cNvPr>
          <p:cNvPicPr>
            <a:picLocks noChangeAspect="1"/>
          </p:cNvPicPr>
          <p:nvPr/>
        </p:nvPicPr>
        <p:blipFill>
          <a:blip r:embed="rId2"/>
          <a:stretch>
            <a:fillRect/>
          </a:stretch>
        </p:blipFill>
        <p:spPr>
          <a:xfrm>
            <a:off x="7169631" y="10715807"/>
            <a:ext cx="4756898" cy="2805954"/>
          </a:xfrm>
          <a:prstGeom prst="rect">
            <a:avLst/>
          </a:prstGeom>
        </p:spPr>
      </p:pic>
      <p:graphicFrame>
        <p:nvGraphicFramePr>
          <p:cNvPr id="9" name="Table 8">
            <a:extLst>
              <a:ext uri="{FF2B5EF4-FFF2-40B4-BE49-F238E27FC236}">
                <a16:creationId xmlns:a16="http://schemas.microsoft.com/office/drawing/2014/main" id="{980A78C1-75B3-AB19-ACA9-EEF87C5BA39A}"/>
              </a:ext>
            </a:extLst>
          </p:cNvPr>
          <p:cNvGraphicFramePr>
            <a:graphicFrameLocks noGrp="1"/>
          </p:cNvGraphicFramePr>
          <p:nvPr>
            <p:extLst>
              <p:ext uri="{D42A27DB-BD31-4B8C-83A1-F6EECF244321}">
                <p14:modId xmlns:p14="http://schemas.microsoft.com/office/powerpoint/2010/main" val="3784532535"/>
              </p:ext>
            </p:extLst>
          </p:nvPr>
        </p:nvGraphicFramePr>
        <p:xfrm>
          <a:off x="302558" y="918882"/>
          <a:ext cx="11604500" cy="2603880"/>
        </p:xfrm>
        <a:graphic>
          <a:graphicData uri="http://schemas.openxmlformats.org/drawingml/2006/table">
            <a:tbl>
              <a:tblPr bandRow="1">
                <a:tableStyleId>{5940675A-B579-460E-94D1-54222C63F5DA}</a:tableStyleId>
              </a:tblPr>
              <a:tblGrid>
                <a:gridCol w="4357932">
                  <a:extLst>
                    <a:ext uri="{9D8B030D-6E8A-4147-A177-3AD203B41FA5}">
                      <a16:colId xmlns:a16="http://schemas.microsoft.com/office/drawing/2014/main" val="4045955199"/>
                    </a:ext>
                  </a:extLst>
                </a:gridCol>
                <a:gridCol w="7246568">
                  <a:extLst>
                    <a:ext uri="{9D8B030D-6E8A-4147-A177-3AD203B41FA5}">
                      <a16:colId xmlns:a16="http://schemas.microsoft.com/office/drawing/2014/main" val="3806515360"/>
                    </a:ext>
                  </a:extLst>
                </a:gridCol>
              </a:tblGrid>
              <a:tr h="593640">
                <a:tc>
                  <a:txBody>
                    <a:bodyPr/>
                    <a:lstStyle/>
                    <a:p>
                      <a:pPr algn="ctr"/>
                      <a:r>
                        <a:rPr lang="en-US" sz="2400">
                          <a:solidFill>
                            <a:schemeClr val="accent1">
                              <a:lumMod val="50000"/>
                            </a:schemeClr>
                          </a:solidFill>
                          <a:latin typeface="Californian FB" panose="0207040306080B030204" pitchFamily="18" charset="0"/>
                        </a:rPr>
                        <a:t>Method</a:t>
                      </a:r>
                    </a:p>
                  </a:txBody>
                  <a:tcPr anchor="ctr"/>
                </a:tc>
                <a:tc>
                  <a:txBody>
                    <a:bodyPr/>
                    <a:lstStyle/>
                    <a:p>
                      <a:pPr algn="ctr"/>
                      <a:r>
                        <a:rPr lang="en-US" sz="2400">
                          <a:solidFill>
                            <a:schemeClr val="accent1">
                              <a:lumMod val="50000"/>
                            </a:schemeClr>
                          </a:solidFill>
                          <a:latin typeface="Californian FB" panose="0207040306080B030204" pitchFamily="18" charset="0"/>
                        </a:rPr>
                        <a:t>Description</a:t>
                      </a:r>
                    </a:p>
                  </a:txBody>
                  <a:tcPr anchor="ctr"/>
                </a:tc>
                <a:extLst>
                  <a:ext uri="{0D108BD9-81ED-4DB2-BD59-A6C34878D82A}">
                    <a16:rowId xmlns:a16="http://schemas.microsoft.com/office/drawing/2014/main" val="3964641986"/>
                  </a:ext>
                </a:extLst>
              </a:tr>
              <a:tr h="593640">
                <a:tc>
                  <a:txBody>
                    <a:bodyPr/>
                    <a:lstStyle/>
                    <a:p>
                      <a:pPr algn="just"/>
                      <a:r>
                        <a:rPr lang="en-US" sz="2400">
                          <a:solidFill>
                            <a:schemeClr val="accent1">
                              <a:lumMod val="50000"/>
                            </a:schemeClr>
                          </a:solidFill>
                          <a:latin typeface="Californian FB" panose="0207040306080B030204" pitchFamily="18" charset="0"/>
                        </a:rPr>
                        <a:t>Intramyocardial Injection</a:t>
                      </a:r>
                    </a:p>
                  </a:txBody>
                  <a:tcPr anchor="ctr"/>
                </a:tc>
                <a:tc>
                  <a:txBody>
                    <a:bodyPr/>
                    <a:lstStyle/>
                    <a:p>
                      <a:pPr algn="just"/>
                      <a:r>
                        <a:rPr lang="en-US" sz="2400">
                          <a:solidFill>
                            <a:schemeClr val="accent1">
                              <a:lumMod val="50000"/>
                            </a:schemeClr>
                          </a:solidFill>
                          <a:latin typeface="Californian FB" panose="0207040306080B030204" pitchFamily="18" charset="0"/>
                        </a:rPr>
                        <a:t>Direct injection into heart muscle via catheter or during surgery</a:t>
                      </a:r>
                    </a:p>
                  </a:txBody>
                  <a:tcPr anchor="ctr"/>
                </a:tc>
                <a:extLst>
                  <a:ext uri="{0D108BD9-81ED-4DB2-BD59-A6C34878D82A}">
                    <a16:rowId xmlns:a16="http://schemas.microsoft.com/office/drawing/2014/main" val="1034799203"/>
                  </a:ext>
                </a:extLst>
              </a:tr>
              <a:tr h="593640">
                <a:tc>
                  <a:txBody>
                    <a:bodyPr/>
                    <a:lstStyle/>
                    <a:p>
                      <a:pPr algn="just"/>
                      <a:r>
                        <a:rPr lang="en-US" sz="2400">
                          <a:solidFill>
                            <a:schemeClr val="accent1">
                              <a:lumMod val="50000"/>
                            </a:schemeClr>
                          </a:solidFill>
                          <a:latin typeface="Californian FB" panose="0207040306080B030204" pitchFamily="18" charset="0"/>
                        </a:rPr>
                        <a:t>Intracoronary Infusion</a:t>
                      </a:r>
                    </a:p>
                  </a:txBody>
                  <a:tcPr anchor="ctr"/>
                </a:tc>
                <a:tc>
                  <a:txBody>
                    <a:bodyPr/>
                    <a:lstStyle/>
                    <a:p>
                      <a:pPr algn="just"/>
                      <a:r>
                        <a:rPr lang="en-US" sz="2400">
                          <a:solidFill>
                            <a:schemeClr val="accent1">
                              <a:lumMod val="50000"/>
                            </a:schemeClr>
                          </a:solidFill>
                          <a:latin typeface="Californian FB" panose="0207040306080B030204" pitchFamily="18" charset="0"/>
                        </a:rPr>
                        <a:t>Delivery through coronary arteries (minimally invasive)</a:t>
                      </a:r>
                    </a:p>
                  </a:txBody>
                  <a:tcPr anchor="ctr"/>
                </a:tc>
                <a:extLst>
                  <a:ext uri="{0D108BD9-81ED-4DB2-BD59-A6C34878D82A}">
                    <a16:rowId xmlns:a16="http://schemas.microsoft.com/office/drawing/2014/main" val="4046116683"/>
                  </a:ext>
                </a:extLst>
              </a:tr>
              <a:tr h="593640">
                <a:tc>
                  <a:txBody>
                    <a:bodyPr/>
                    <a:lstStyle/>
                    <a:p>
                      <a:pPr algn="just"/>
                      <a:r>
                        <a:rPr lang="en-US" sz="2400">
                          <a:solidFill>
                            <a:schemeClr val="accent1">
                              <a:lumMod val="50000"/>
                            </a:schemeClr>
                          </a:solidFill>
                          <a:latin typeface="Californian FB" panose="0207040306080B030204" pitchFamily="18" charset="0"/>
                        </a:rPr>
                        <a:t>Epicardial Patches</a:t>
                      </a:r>
                    </a:p>
                  </a:txBody>
                  <a:tcPr anchor="ctr"/>
                </a:tc>
                <a:tc>
                  <a:txBody>
                    <a:bodyPr/>
                    <a:lstStyle/>
                    <a:p>
                      <a:pPr algn="just"/>
                      <a:r>
                        <a:rPr lang="en-US" sz="2400">
                          <a:solidFill>
                            <a:schemeClr val="accent1">
                              <a:lumMod val="50000"/>
                            </a:schemeClr>
                          </a:solidFill>
                          <a:latin typeface="Californian FB" panose="0207040306080B030204" pitchFamily="18" charset="0"/>
                        </a:rPr>
                        <a:t>Bioengineered cell-seeded patch applied to heart surface</a:t>
                      </a:r>
                    </a:p>
                  </a:txBody>
                  <a:tcPr anchor="ctr"/>
                </a:tc>
                <a:extLst>
                  <a:ext uri="{0D108BD9-81ED-4DB2-BD59-A6C34878D82A}">
                    <a16:rowId xmlns:a16="http://schemas.microsoft.com/office/drawing/2014/main" val="2527826520"/>
                  </a:ext>
                </a:extLst>
              </a:tr>
            </a:tbl>
          </a:graphicData>
        </a:graphic>
      </p:graphicFrame>
      <p:sp>
        <p:nvSpPr>
          <p:cNvPr id="10" name="TextBox 9">
            <a:extLst>
              <a:ext uri="{FF2B5EF4-FFF2-40B4-BE49-F238E27FC236}">
                <a16:creationId xmlns:a16="http://schemas.microsoft.com/office/drawing/2014/main" id="{0EE6623F-F021-07BC-7036-B44351AF8DDF}"/>
              </a:ext>
            </a:extLst>
          </p:cNvPr>
          <p:cNvSpPr txBox="1"/>
          <p:nvPr/>
        </p:nvSpPr>
        <p:spPr>
          <a:xfrm>
            <a:off x="3403334" y="163606"/>
            <a:ext cx="7112266"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a:latin typeface="Bookman Old Style"/>
              </a:rPr>
              <a:t> </a:t>
            </a:r>
            <a:r>
              <a:rPr lang="en-US" sz="4400" b="1">
                <a:solidFill>
                  <a:schemeClr val="accent1">
                    <a:lumMod val="50000"/>
                  </a:schemeClr>
                </a:solidFill>
                <a:latin typeface="Californian FB" panose="0207040306080B030204" pitchFamily="18" charset="0"/>
              </a:rPr>
              <a:t>DELIVERY METHODS</a:t>
            </a:r>
          </a:p>
          <a:p>
            <a:endParaRPr lang="en-US">
              <a:latin typeface="Bookman Old Style"/>
            </a:endParaRPr>
          </a:p>
        </p:txBody>
      </p:sp>
      <p:pic>
        <p:nvPicPr>
          <p:cNvPr id="11" name="Picture 10" descr="Stem cell therapy for heart failure: Medical breakthrough, or dead end?">
            <a:extLst>
              <a:ext uri="{FF2B5EF4-FFF2-40B4-BE49-F238E27FC236}">
                <a16:creationId xmlns:a16="http://schemas.microsoft.com/office/drawing/2014/main" id="{E03CC7E5-F722-E4A8-B059-5CF66D8BBA27}"/>
              </a:ext>
            </a:extLst>
          </p:cNvPr>
          <p:cNvPicPr>
            <a:picLocks noChangeAspect="1"/>
          </p:cNvPicPr>
          <p:nvPr/>
        </p:nvPicPr>
        <p:blipFill>
          <a:blip r:embed="rId3"/>
          <a:stretch>
            <a:fillRect/>
          </a:stretch>
        </p:blipFill>
        <p:spPr>
          <a:xfrm>
            <a:off x="3044893" y="3710152"/>
            <a:ext cx="5880843" cy="2891420"/>
          </a:xfrm>
          <a:prstGeom prst="rect">
            <a:avLst/>
          </a:prstGeom>
        </p:spPr>
      </p:pic>
      <mc:AlternateContent xmlns:mc="http://schemas.openxmlformats.org/markup-compatibility/2006">
        <mc:Choice xmlns:am3d="http://schemas.microsoft.com/office/drawing/2017/model3d" Requires="am3d">
          <p:graphicFrame>
            <p:nvGraphicFramePr>
              <p:cNvPr id="12" name="3D Model 11" descr="Animal cell">
                <a:extLst>
                  <a:ext uri="{FF2B5EF4-FFF2-40B4-BE49-F238E27FC236}">
                    <a16:creationId xmlns:a16="http://schemas.microsoft.com/office/drawing/2014/main" id="{B00CC739-5B73-9EBB-6696-67096AB32FEC}"/>
                  </a:ext>
                </a:extLst>
              </p:cNvPr>
              <p:cNvGraphicFramePr>
                <a:graphicFrameLocks noChangeAspect="1"/>
              </p:cNvGraphicFramePr>
              <p:nvPr>
                <p:extLst>
                  <p:ext uri="{D42A27DB-BD31-4B8C-83A1-F6EECF244321}">
                    <p14:modId xmlns:p14="http://schemas.microsoft.com/office/powerpoint/2010/main" val="125522826"/>
                  </p:ext>
                </p:extLst>
              </p:nvPr>
            </p:nvGraphicFramePr>
            <p:xfrm>
              <a:off x="11035862" y="5474266"/>
              <a:ext cx="1156138" cy="1231334"/>
            </p:xfrm>
            <a:graphic>
              <a:graphicData uri="http://schemas.microsoft.com/office/drawing/2017/model3d">
                <am3d:model3d r:embed="rId4">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5"/>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2" name="3D Model 11" descr="Animal cell">
                <a:extLst>
                  <a:ext uri="{FF2B5EF4-FFF2-40B4-BE49-F238E27FC236}">
                    <a16:creationId xmlns:a16="http://schemas.microsoft.com/office/drawing/2014/main" id="{B00CC739-5B73-9EBB-6696-67096AB32FEC}"/>
                  </a:ext>
                </a:extLst>
              </p:cNvPr>
              <p:cNvPicPr>
                <a:picLocks noGrp="1" noRot="1" noChangeAspect="1" noMove="1" noResize="1" noEditPoints="1" noAdjustHandles="1" noChangeArrowheads="1" noChangeShapeType="1" noCrop="1"/>
              </p:cNvPicPr>
              <p:nvPr/>
            </p:nvPicPr>
            <p:blipFill>
              <a:blip r:embed="rId5"/>
              <a:stretch>
                <a:fillRect/>
              </a:stretch>
            </p:blipFill>
            <p:spPr>
              <a:xfrm>
                <a:off x="11035862" y="5474266"/>
                <a:ext cx="1156138" cy="1231334"/>
              </a:xfrm>
              <a:prstGeom prst="rect">
                <a:avLst/>
              </a:prstGeom>
            </p:spPr>
          </p:pic>
        </mc:Fallback>
      </mc:AlternateContent>
    </p:spTree>
    <p:extLst>
      <p:ext uri="{BB962C8B-B14F-4D97-AF65-F5344CB8AC3E}">
        <p14:creationId xmlns:p14="http://schemas.microsoft.com/office/powerpoint/2010/main" val="22257104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999E63-4250-E9C7-7DB4-DDF69D2FA2CF}"/>
              </a:ext>
            </a:extLst>
          </p:cNvPr>
          <p:cNvSpPr txBox="1"/>
          <p:nvPr/>
        </p:nvSpPr>
        <p:spPr>
          <a:xfrm>
            <a:off x="133284" y="846080"/>
            <a:ext cx="11492824" cy="55707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b="1">
              <a:latin typeface="Bookman Old Style"/>
              <a:ea typeface="Calibri"/>
              <a:cs typeface="Calibri"/>
            </a:endParaRPr>
          </a:p>
          <a:p>
            <a:pPr algn="just"/>
            <a:r>
              <a:rPr lang="en-US" sz="2400" b="1">
                <a:solidFill>
                  <a:schemeClr val="accent1">
                    <a:lumMod val="50000"/>
                  </a:schemeClr>
                </a:solidFill>
                <a:latin typeface="Californian FB" panose="0207040306080B030204" pitchFamily="18" charset="0"/>
              </a:rPr>
              <a:t>Examples:</a:t>
            </a:r>
            <a:endParaRPr lang="en-US" sz="2400" b="1">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b="1">
                <a:solidFill>
                  <a:schemeClr val="accent1">
                    <a:lumMod val="50000"/>
                  </a:schemeClr>
                </a:solidFill>
                <a:latin typeface="Californian FB" panose="0207040306080B030204" pitchFamily="18" charset="0"/>
              </a:rPr>
              <a:t>CADUCEUS Trial</a:t>
            </a:r>
            <a:r>
              <a:rPr lang="en-US" sz="2400">
                <a:solidFill>
                  <a:schemeClr val="accent1">
                    <a:lumMod val="50000"/>
                  </a:schemeClr>
                </a:solidFill>
                <a:latin typeface="Californian FB" panose="0207040306080B030204" pitchFamily="18" charset="0"/>
              </a:rPr>
              <a:t>: Used autologous cardiac stem cells; showed improved viable tissue but not necessarily function.</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b="1">
                <a:solidFill>
                  <a:schemeClr val="accent1">
                    <a:lumMod val="50000"/>
                  </a:schemeClr>
                </a:solidFill>
                <a:latin typeface="Californian FB" panose="0207040306080B030204" pitchFamily="18" charset="0"/>
              </a:rPr>
              <a:t>ESCORT Trial</a:t>
            </a:r>
            <a:r>
              <a:rPr lang="en-US" sz="2400">
                <a:solidFill>
                  <a:schemeClr val="accent1">
                    <a:lumMod val="50000"/>
                  </a:schemeClr>
                </a:solidFill>
                <a:latin typeface="Californian FB" panose="0207040306080B030204" pitchFamily="18" charset="0"/>
              </a:rPr>
              <a:t>: Used embryonic stem cell-derived cardiomyocytes in a fibrin patch (France).</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b="1">
                <a:solidFill>
                  <a:schemeClr val="accent1">
                    <a:lumMod val="50000"/>
                  </a:schemeClr>
                </a:solidFill>
                <a:latin typeface="Californian FB" panose="0207040306080B030204" pitchFamily="18" charset="0"/>
              </a:rPr>
              <a:t>iPSC Trials</a:t>
            </a:r>
            <a:r>
              <a:rPr lang="en-US" sz="2400">
                <a:solidFill>
                  <a:schemeClr val="accent1">
                    <a:lumMod val="50000"/>
                  </a:schemeClr>
                </a:solidFill>
                <a:latin typeface="Californian FB" panose="0207040306080B030204" pitchFamily="18" charset="0"/>
              </a:rPr>
              <a:t> (Japan): First-in-human implantation of iPSC-derived cardiomyocyte sheet in heart failure patients.</a:t>
            </a:r>
            <a:endParaRPr lang="en-US" sz="2400" b="1">
              <a:solidFill>
                <a:schemeClr val="accent1">
                  <a:lumMod val="50000"/>
                </a:schemeClr>
              </a:solidFill>
              <a:latin typeface="Californian FB" panose="0207040306080B030204" pitchFamily="18" charset="0"/>
              <a:ea typeface="Calibri"/>
              <a:cs typeface="Calibri"/>
            </a:endParaRPr>
          </a:p>
          <a:p>
            <a:pPr algn="just"/>
            <a:endParaRPr lang="en-US" sz="2400" b="1">
              <a:solidFill>
                <a:schemeClr val="accent1">
                  <a:lumMod val="50000"/>
                </a:schemeClr>
              </a:solidFill>
              <a:latin typeface="Californian FB" panose="0207040306080B030204" pitchFamily="18" charset="0"/>
              <a:ea typeface="Calibri"/>
              <a:cs typeface="Calibri"/>
            </a:endParaRPr>
          </a:p>
          <a:p>
            <a:pPr algn="just">
              <a:buFont typeface=""/>
            </a:pPr>
            <a:r>
              <a:rPr lang="en-US" sz="2400" b="1">
                <a:solidFill>
                  <a:schemeClr val="accent1">
                    <a:lumMod val="50000"/>
                  </a:schemeClr>
                </a:solidFill>
                <a:latin typeface="Californian FB" panose="0207040306080B030204" pitchFamily="18" charset="0"/>
              </a:rPr>
              <a:t>Reported Outcomes:</a:t>
            </a:r>
            <a:endParaRPr lang="en-US" sz="2400" b="1">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a:solidFill>
                  <a:schemeClr val="accent1">
                    <a:lumMod val="50000"/>
                  </a:schemeClr>
                </a:solidFill>
                <a:latin typeface="Californian FB" panose="0207040306080B030204" pitchFamily="18" charset="0"/>
              </a:rPr>
              <a:t>Modest improvement in ejection fraction</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a:solidFill>
                  <a:schemeClr val="accent1">
                    <a:lumMod val="50000"/>
                  </a:schemeClr>
                </a:solidFill>
                <a:latin typeface="Californian FB" panose="0207040306080B030204" pitchFamily="18" charset="0"/>
              </a:rPr>
              <a:t>Reduction in scar tissue</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a:solidFill>
                  <a:schemeClr val="accent1">
                    <a:lumMod val="50000"/>
                  </a:schemeClr>
                </a:solidFill>
                <a:latin typeface="Californian FB" panose="0207040306080B030204" pitchFamily="18" charset="0"/>
              </a:rPr>
              <a:t>Improved quality of life</a:t>
            </a:r>
            <a:endParaRPr lang="en-US" sz="2400">
              <a:solidFill>
                <a:schemeClr val="accent1">
                  <a:lumMod val="50000"/>
                </a:schemeClr>
              </a:solidFill>
              <a:latin typeface="Californian FB" panose="0207040306080B030204" pitchFamily="18" charset="0"/>
              <a:ea typeface="Calibri"/>
              <a:cs typeface="Calibri"/>
            </a:endParaRPr>
          </a:p>
          <a:p>
            <a:pPr marL="800100" lvl="1" indent="-342900" algn="just">
              <a:buFont typeface="Arial" panose="020B0604020202020204" pitchFamily="34" charset="0"/>
              <a:buChar char="•"/>
            </a:pPr>
            <a:r>
              <a:rPr lang="en-US" sz="2400">
                <a:solidFill>
                  <a:schemeClr val="accent1">
                    <a:lumMod val="50000"/>
                  </a:schemeClr>
                </a:solidFill>
                <a:latin typeface="Californian FB" panose="0207040306080B030204" pitchFamily="18" charset="0"/>
              </a:rPr>
              <a:t>Minimal immune complications when autologous </a:t>
            </a:r>
            <a:endParaRPr lang="en-US" sz="2400">
              <a:solidFill>
                <a:schemeClr val="accent1">
                  <a:lumMod val="50000"/>
                </a:schemeClr>
              </a:solidFill>
              <a:latin typeface="Californian FB" panose="0207040306080B030204" pitchFamily="18" charset="0"/>
              <a:ea typeface="Calibri"/>
              <a:cs typeface="Calibri"/>
            </a:endParaRPr>
          </a:p>
          <a:p>
            <a:pPr lvl="1" algn="just"/>
            <a:r>
              <a:rPr lang="en-US" sz="2400">
                <a:solidFill>
                  <a:schemeClr val="accent1">
                    <a:lumMod val="50000"/>
                  </a:schemeClr>
                </a:solidFill>
                <a:latin typeface="Californian FB" panose="0207040306080B030204" pitchFamily="18" charset="0"/>
              </a:rPr>
              <a:t>     cells used</a:t>
            </a:r>
            <a:endParaRPr lang="en-US" sz="2400">
              <a:solidFill>
                <a:schemeClr val="accent1">
                  <a:lumMod val="50000"/>
                </a:schemeClr>
              </a:solidFill>
              <a:latin typeface="Californian FB" panose="0207040306080B030204" pitchFamily="18" charset="0"/>
              <a:ea typeface="Calibri"/>
              <a:cs typeface="Calibri"/>
            </a:endParaRPr>
          </a:p>
        </p:txBody>
      </p:sp>
      <p:sp>
        <p:nvSpPr>
          <p:cNvPr id="3" name="TextBox 2">
            <a:extLst>
              <a:ext uri="{FF2B5EF4-FFF2-40B4-BE49-F238E27FC236}">
                <a16:creationId xmlns:a16="http://schemas.microsoft.com/office/drawing/2014/main" id="{C6E01980-9095-C06A-880F-AD2C6F5A3F1F}"/>
              </a:ext>
            </a:extLst>
          </p:cNvPr>
          <p:cNvSpPr txBox="1"/>
          <p:nvPr/>
        </p:nvSpPr>
        <p:spPr>
          <a:xfrm>
            <a:off x="1170842" y="346639"/>
            <a:ext cx="1029357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accent1">
                    <a:lumMod val="50000"/>
                  </a:schemeClr>
                </a:solidFill>
                <a:latin typeface="Californian FB" panose="0207040306080B030204" pitchFamily="18" charset="0"/>
                <a:ea typeface="Calibri"/>
                <a:cs typeface="Calibri"/>
              </a:rPr>
              <a:t>CLINICAL APPLICATIONS &amp; TRIALS</a:t>
            </a:r>
            <a:endParaRPr lang="en-US" sz="4400">
              <a:solidFill>
                <a:schemeClr val="accent1">
                  <a:lumMod val="50000"/>
                </a:schemeClr>
              </a:solidFill>
              <a:latin typeface="Californian FB" panose="0207040306080B030204" pitchFamily="18" charset="0"/>
              <a:ea typeface="Calibri"/>
              <a:cs typeface="Calibri"/>
            </a:endParaRPr>
          </a:p>
        </p:txBody>
      </p:sp>
      <p:pic>
        <p:nvPicPr>
          <p:cNvPr id="4" name="Picture 3" descr="A collage of images of cells&#10;&#10;AI-generated content may be incorrect.">
            <a:extLst>
              <a:ext uri="{FF2B5EF4-FFF2-40B4-BE49-F238E27FC236}">
                <a16:creationId xmlns:a16="http://schemas.microsoft.com/office/drawing/2014/main" id="{B604A4D9-6078-A4A4-3933-3264A109BC9C}"/>
              </a:ext>
            </a:extLst>
          </p:cNvPr>
          <p:cNvPicPr>
            <a:picLocks noChangeAspect="1"/>
          </p:cNvPicPr>
          <p:nvPr/>
        </p:nvPicPr>
        <p:blipFill>
          <a:blip r:embed="rId2"/>
          <a:stretch>
            <a:fillRect/>
          </a:stretch>
        </p:blipFill>
        <p:spPr>
          <a:xfrm>
            <a:off x="7169631" y="3705407"/>
            <a:ext cx="4756898" cy="2805954"/>
          </a:xfrm>
          <a:prstGeom prst="rect">
            <a:avLst/>
          </a:prstGeom>
        </p:spPr>
      </p:pic>
      <p:graphicFrame>
        <p:nvGraphicFramePr>
          <p:cNvPr id="5" name="Table 4">
            <a:extLst>
              <a:ext uri="{FF2B5EF4-FFF2-40B4-BE49-F238E27FC236}">
                <a16:creationId xmlns:a16="http://schemas.microsoft.com/office/drawing/2014/main" id="{4CCEFE53-F5D6-ED6E-7445-CA235E64AF27}"/>
              </a:ext>
            </a:extLst>
          </p:cNvPr>
          <p:cNvGraphicFramePr>
            <a:graphicFrameLocks noGrp="1"/>
          </p:cNvGraphicFramePr>
          <p:nvPr>
            <p:extLst>
              <p:ext uri="{D42A27DB-BD31-4B8C-83A1-F6EECF244321}">
                <p14:modId xmlns:p14="http://schemas.microsoft.com/office/powerpoint/2010/main" val="356210080"/>
              </p:ext>
            </p:extLst>
          </p:nvPr>
        </p:nvGraphicFramePr>
        <p:xfrm>
          <a:off x="383458" y="8411691"/>
          <a:ext cx="11636098" cy="4596188"/>
        </p:xfrm>
        <a:graphic>
          <a:graphicData uri="http://schemas.openxmlformats.org/drawingml/2006/table">
            <a:tbl>
              <a:tblPr bandRow="1">
                <a:tableStyleId>{5940675A-B579-460E-94D1-54222C63F5DA}</a:tableStyleId>
              </a:tblPr>
              <a:tblGrid>
                <a:gridCol w="5818049">
                  <a:extLst>
                    <a:ext uri="{9D8B030D-6E8A-4147-A177-3AD203B41FA5}">
                      <a16:colId xmlns:a16="http://schemas.microsoft.com/office/drawing/2014/main" val="4119357184"/>
                    </a:ext>
                  </a:extLst>
                </a:gridCol>
                <a:gridCol w="5818049">
                  <a:extLst>
                    <a:ext uri="{9D8B030D-6E8A-4147-A177-3AD203B41FA5}">
                      <a16:colId xmlns:a16="http://schemas.microsoft.com/office/drawing/2014/main" val="4173154839"/>
                    </a:ext>
                  </a:extLst>
                </a:gridCol>
              </a:tblGrid>
              <a:tr h="472734">
                <a:tc>
                  <a:txBody>
                    <a:bodyPr/>
                    <a:lstStyle/>
                    <a:p>
                      <a:pPr algn="ctr"/>
                      <a:r>
                        <a:rPr lang="en-US" sz="2400">
                          <a:solidFill>
                            <a:schemeClr val="accent1">
                              <a:lumMod val="50000"/>
                            </a:schemeClr>
                          </a:solidFill>
                          <a:latin typeface="Californian FB" panose="0207040306080B030204" pitchFamily="18" charset="0"/>
                        </a:rPr>
                        <a:t>Challenge</a:t>
                      </a:r>
                    </a:p>
                  </a:txBody>
                  <a:tcPr anchor="ctr"/>
                </a:tc>
                <a:tc>
                  <a:txBody>
                    <a:bodyPr/>
                    <a:lstStyle/>
                    <a:p>
                      <a:pPr algn="ctr"/>
                      <a:r>
                        <a:rPr lang="en-US" sz="2400">
                          <a:solidFill>
                            <a:schemeClr val="accent1">
                              <a:lumMod val="50000"/>
                            </a:schemeClr>
                          </a:solidFill>
                          <a:latin typeface="Californian FB" panose="0207040306080B030204" pitchFamily="18" charset="0"/>
                        </a:rPr>
                        <a:t>Description</a:t>
                      </a:r>
                    </a:p>
                  </a:txBody>
                  <a:tcPr anchor="ctr"/>
                </a:tc>
                <a:extLst>
                  <a:ext uri="{0D108BD9-81ED-4DB2-BD59-A6C34878D82A}">
                    <a16:rowId xmlns:a16="http://schemas.microsoft.com/office/drawing/2014/main" val="1089151519"/>
                  </a:ext>
                </a:extLst>
              </a:tr>
              <a:tr h="472734">
                <a:tc>
                  <a:txBody>
                    <a:bodyPr/>
                    <a:lstStyle/>
                    <a:p>
                      <a:pPr algn="just"/>
                      <a:r>
                        <a:rPr lang="en-US" sz="2400">
                          <a:solidFill>
                            <a:schemeClr val="accent1">
                              <a:lumMod val="50000"/>
                            </a:schemeClr>
                          </a:solidFill>
                          <a:latin typeface="Californian FB" panose="0207040306080B030204" pitchFamily="18" charset="0"/>
                        </a:rPr>
                        <a:t>Low Cell Retention</a:t>
                      </a:r>
                    </a:p>
                  </a:txBody>
                  <a:tcPr anchor="ctr"/>
                </a:tc>
                <a:tc>
                  <a:txBody>
                    <a:bodyPr/>
                    <a:lstStyle/>
                    <a:p>
                      <a:pPr algn="just"/>
                      <a:r>
                        <a:rPr lang="en-US" sz="2400">
                          <a:solidFill>
                            <a:schemeClr val="accent1">
                              <a:lumMod val="50000"/>
                            </a:schemeClr>
                          </a:solidFill>
                          <a:latin typeface="Californian FB" panose="0207040306080B030204" pitchFamily="18" charset="0"/>
                        </a:rPr>
                        <a:t>Many cells die or wash out quickly after delivery</a:t>
                      </a:r>
                    </a:p>
                  </a:txBody>
                  <a:tcPr anchor="ctr"/>
                </a:tc>
                <a:extLst>
                  <a:ext uri="{0D108BD9-81ED-4DB2-BD59-A6C34878D82A}">
                    <a16:rowId xmlns:a16="http://schemas.microsoft.com/office/drawing/2014/main" val="1647437190"/>
                  </a:ext>
                </a:extLst>
              </a:tr>
              <a:tr h="472734">
                <a:tc>
                  <a:txBody>
                    <a:bodyPr/>
                    <a:lstStyle/>
                    <a:p>
                      <a:pPr algn="just"/>
                      <a:r>
                        <a:rPr lang="en-US" sz="2400">
                          <a:solidFill>
                            <a:schemeClr val="accent1">
                              <a:lumMod val="50000"/>
                            </a:schemeClr>
                          </a:solidFill>
                          <a:latin typeface="Californian FB" panose="0207040306080B030204" pitchFamily="18" charset="0"/>
                        </a:rPr>
                        <a:t>Arrhythmogenic Risk</a:t>
                      </a:r>
                    </a:p>
                  </a:txBody>
                  <a:tcPr anchor="ctr"/>
                </a:tc>
                <a:tc>
                  <a:txBody>
                    <a:bodyPr/>
                    <a:lstStyle/>
                    <a:p>
                      <a:pPr algn="just"/>
                      <a:r>
                        <a:rPr lang="en-US" sz="2400">
                          <a:solidFill>
                            <a:schemeClr val="accent1">
                              <a:lumMod val="50000"/>
                            </a:schemeClr>
                          </a:solidFill>
                          <a:latin typeface="Californian FB" panose="0207040306080B030204" pitchFamily="18" charset="0"/>
                        </a:rPr>
                        <a:t>Improper integration may cause irregular heart rhythms</a:t>
                      </a:r>
                    </a:p>
                  </a:txBody>
                  <a:tcPr anchor="ctr"/>
                </a:tc>
                <a:extLst>
                  <a:ext uri="{0D108BD9-81ED-4DB2-BD59-A6C34878D82A}">
                    <a16:rowId xmlns:a16="http://schemas.microsoft.com/office/drawing/2014/main" val="1719740206"/>
                  </a:ext>
                </a:extLst>
              </a:tr>
              <a:tr h="472734">
                <a:tc>
                  <a:txBody>
                    <a:bodyPr/>
                    <a:lstStyle/>
                    <a:p>
                      <a:pPr algn="just"/>
                      <a:r>
                        <a:rPr lang="en-US" sz="2400">
                          <a:solidFill>
                            <a:schemeClr val="accent1">
                              <a:lumMod val="50000"/>
                            </a:schemeClr>
                          </a:solidFill>
                          <a:latin typeface="Californian FB" panose="0207040306080B030204" pitchFamily="18" charset="0"/>
                        </a:rPr>
                        <a:t>Immune Rejection</a:t>
                      </a:r>
                    </a:p>
                  </a:txBody>
                  <a:tcPr anchor="ctr"/>
                </a:tc>
                <a:tc>
                  <a:txBody>
                    <a:bodyPr/>
                    <a:lstStyle/>
                    <a:p>
                      <a:pPr algn="just"/>
                      <a:r>
                        <a:rPr lang="en-US" sz="2400">
                          <a:solidFill>
                            <a:schemeClr val="accent1">
                              <a:lumMod val="50000"/>
                            </a:schemeClr>
                          </a:solidFill>
                          <a:latin typeface="Californian FB" panose="0207040306080B030204" pitchFamily="18" charset="0"/>
                        </a:rPr>
                        <a:t>Especially with embryonic or donor-derived cells</a:t>
                      </a:r>
                    </a:p>
                  </a:txBody>
                  <a:tcPr anchor="ctr"/>
                </a:tc>
                <a:extLst>
                  <a:ext uri="{0D108BD9-81ED-4DB2-BD59-A6C34878D82A}">
                    <a16:rowId xmlns:a16="http://schemas.microsoft.com/office/drawing/2014/main" val="2709929632"/>
                  </a:ext>
                </a:extLst>
              </a:tr>
              <a:tr h="827287">
                <a:tc>
                  <a:txBody>
                    <a:bodyPr/>
                    <a:lstStyle/>
                    <a:p>
                      <a:pPr algn="just"/>
                      <a:r>
                        <a:rPr lang="en-US" sz="2400">
                          <a:solidFill>
                            <a:schemeClr val="accent1">
                              <a:lumMod val="50000"/>
                            </a:schemeClr>
                          </a:solidFill>
                          <a:latin typeface="Californian FB" panose="0207040306080B030204" pitchFamily="18" charset="0"/>
                        </a:rPr>
                        <a:t>Manufacturing Complexities</a:t>
                      </a:r>
                    </a:p>
                  </a:txBody>
                  <a:tcPr anchor="ctr"/>
                </a:tc>
                <a:tc>
                  <a:txBody>
                    <a:bodyPr/>
                    <a:lstStyle/>
                    <a:p>
                      <a:pPr algn="just"/>
                      <a:r>
                        <a:rPr lang="en-US" sz="2400">
                          <a:solidFill>
                            <a:schemeClr val="accent1">
                              <a:lumMod val="50000"/>
                            </a:schemeClr>
                          </a:solidFill>
                          <a:latin typeface="Californian FB" panose="0207040306080B030204" pitchFamily="18" charset="0"/>
                        </a:rPr>
                        <a:t>Cost, time, and GMP (Good Manufacturing Practices) compliance needed</a:t>
                      </a:r>
                    </a:p>
                  </a:txBody>
                  <a:tcPr anchor="ctr"/>
                </a:tc>
                <a:extLst>
                  <a:ext uri="{0D108BD9-81ED-4DB2-BD59-A6C34878D82A}">
                    <a16:rowId xmlns:a16="http://schemas.microsoft.com/office/drawing/2014/main" val="1483279917"/>
                  </a:ext>
                </a:extLst>
              </a:tr>
              <a:tr h="827287">
                <a:tc>
                  <a:txBody>
                    <a:bodyPr/>
                    <a:lstStyle/>
                    <a:p>
                      <a:pPr algn="just"/>
                      <a:r>
                        <a:rPr lang="en-US" sz="2400">
                          <a:solidFill>
                            <a:schemeClr val="accent1">
                              <a:lumMod val="50000"/>
                            </a:schemeClr>
                          </a:solidFill>
                          <a:latin typeface="Californian FB" panose="0207040306080B030204" pitchFamily="18" charset="0"/>
                        </a:rPr>
                        <a:t>Integration with Host Tissue</a:t>
                      </a:r>
                    </a:p>
                  </a:txBody>
                  <a:tcPr anchor="ctr"/>
                </a:tc>
                <a:tc>
                  <a:txBody>
                    <a:bodyPr/>
                    <a:lstStyle/>
                    <a:p>
                      <a:pPr algn="just"/>
                      <a:r>
                        <a:rPr lang="en-US" sz="2400">
                          <a:solidFill>
                            <a:schemeClr val="accent1">
                              <a:lumMod val="50000"/>
                            </a:schemeClr>
                          </a:solidFill>
                          <a:latin typeface="Californian FB" panose="0207040306080B030204" pitchFamily="18" charset="0"/>
                        </a:rPr>
                        <a:t>Ensuring mechanical and electrical integration into native myocardium</a:t>
                      </a:r>
                    </a:p>
                  </a:txBody>
                  <a:tcPr anchor="ctr"/>
                </a:tc>
                <a:extLst>
                  <a:ext uri="{0D108BD9-81ED-4DB2-BD59-A6C34878D82A}">
                    <a16:rowId xmlns:a16="http://schemas.microsoft.com/office/drawing/2014/main" val="358408121"/>
                  </a:ext>
                </a:extLst>
              </a:tr>
            </a:tbl>
          </a:graphicData>
        </a:graphic>
      </p:graphicFrame>
      <p:sp>
        <p:nvSpPr>
          <p:cNvPr id="6" name="TextBox 5">
            <a:extLst>
              <a:ext uri="{FF2B5EF4-FFF2-40B4-BE49-F238E27FC236}">
                <a16:creationId xmlns:a16="http://schemas.microsoft.com/office/drawing/2014/main" id="{515490C6-F0EE-1615-8012-E6C1C3C3708B}"/>
              </a:ext>
            </a:extLst>
          </p:cNvPr>
          <p:cNvSpPr txBox="1"/>
          <p:nvPr/>
        </p:nvSpPr>
        <p:spPr>
          <a:xfrm>
            <a:off x="383458" y="7233173"/>
            <a:ext cx="11636098"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accent1">
                    <a:lumMod val="50000"/>
                  </a:schemeClr>
                </a:solidFill>
                <a:latin typeface="Californian FB" panose="0207040306080B030204" pitchFamily="18" charset="0"/>
              </a:rPr>
              <a:t>CHALLENGES IN HEART CELL THERAPY</a:t>
            </a:r>
            <a:endParaRPr lang="en-US" sz="4400" b="1">
              <a:solidFill>
                <a:schemeClr val="accent1">
                  <a:lumMod val="50000"/>
                </a:schemeClr>
              </a:solidFill>
              <a:latin typeface="Californian FB" panose="0207040306080B030204" pitchFamily="18" charset="0"/>
              <a:ea typeface="Calibri"/>
              <a:cs typeface="Calibri"/>
            </a:endParaRPr>
          </a:p>
          <a:p>
            <a:endParaRPr lang="en-US" sz="4000">
              <a:latin typeface="Bookman Old Style"/>
              <a:ea typeface="Calibri"/>
              <a:cs typeface="Calibri"/>
            </a:endParaRPr>
          </a:p>
        </p:txBody>
      </p:sp>
    </p:spTree>
    <p:extLst>
      <p:ext uri="{BB962C8B-B14F-4D97-AF65-F5344CB8AC3E}">
        <p14:creationId xmlns:p14="http://schemas.microsoft.com/office/powerpoint/2010/main" val="373198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E26291EA-CD36-5B1F-D1A2-9AF5BBEE479A}"/>
              </a:ext>
            </a:extLst>
          </p:cNvPr>
          <p:cNvGraphicFramePr>
            <a:graphicFrameLocks noGrp="1"/>
          </p:cNvGraphicFramePr>
          <p:nvPr>
            <p:extLst>
              <p:ext uri="{D42A27DB-BD31-4B8C-83A1-F6EECF244321}">
                <p14:modId xmlns:p14="http://schemas.microsoft.com/office/powerpoint/2010/main" val="1280430027"/>
              </p:ext>
            </p:extLst>
          </p:nvPr>
        </p:nvGraphicFramePr>
        <p:xfrm>
          <a:off x="383458" y="1431771"/>
          <a:ext cx="11636098" cy="4596188"/>
        </p:xfrm>
        <a:graphic>
          <a:graphicData uri="http://schemas.openxmlformats.org/drawingml/2006/table">
            <a:tbl>
              <a:tblPr bandRow="1">
                <a:tableStyleId>{5940675A-B579-460E-94D1-54222C63F5DA}</a:tableStyleId>
              </a:tblPr>
              <a:tblGrid>
                <a:gridCol w="5818049">
                  <a:extLst>
                    <a:ext uri="{9D8B030D-6E8A-4147-A177-3AD203B41FA5}">
                      <a16:colId xmlns:a16="http://schemas.microsoft.com/office/drawing/2014/main" val="4119357184"/>
                    </a:ext>
                  </a:extLst>
                </a:gridCol>
                <a:gridCol w="5818049">
                  <a:extLst>
                    <a:ext uri="{9D8B030D-6E8A-4147-A177-3AD203B41FA5}">
                      <a16:colId xmlns:a16="http://schemas.microsoft.com/office/drawing/2014/main" val="4173154839"/>
                    </a:ext>
                  </a:extLst>
                </a:gridCol>
              </a:tblGrid>
              <a:tr h="472734">
                <a:tc>
                  <a:txBody>
                    <a:bodyPr/>
                    <a:lstStyle/>
                    <a:p>
                      <a:pPr algn="ctr"/>
                      <a:r>
                        <a:rPr lang="en-US" sz="2400">
                          <a:solidFill>
                            <a:schemeClr val="accent1">
                              <a:lumMod val="50000"/>
                            </a:schemeClr>
                          </a:solidFill>
                          <a:latin typeface="Californian FB" panose="0207040306080B030204" pitchFamily="18" charset="0"/>
                        </a:rPr>
                        <a:t>Challenge</a:t>
                      </a:r>
                    </a:p>
                  </a:txBody>
                  <a:tcPr anchor="ctr"/>
                </a:tc>
                <a:tc>
                  <a:txBody>
                    <a:bodyPr/>
                    <a:lstStyle/>
                    <a:p>
                      <a:pPr algn="ctr"/>
                      <a:r>
                        <a:rPr lang="en-US" sz="2400">
                          <a:solidFill>
                            <a:schemeClr val="accent1">
                              <a:lumMod val="50000"/>
                            </a:schemeClr>
                          </a:solidFill>
                          <a:latin typeface="Californian FB" panose="0207040306080B030204" pitchFamily="18" charset="0"/>
                        </a:rPr>
                        <a:t>Description</a:t>
                      </a:r>
                    </a:p>
                  </a:txBody>
                  <a:tcPr anchor="ctr"/>
                </a:tc>
                <a:extLst>
                  <a:ext uri="{0D108BD9-81ED-4DB2-BD59-A6C34878D82A}">
                    <a16:rowId xmlns:a16="http://schemas.microsoft.com/office/drawing/2014/main" val="1089151519"/>
                  </a:ext>
                </a:extLst>
              </a:tr>
              <a:tr h="472734">
                <a:tc>
                  <a:txBody>
                    <a:bodyPr/>
                    <a:lstStyle/>
                    <a:p>
                      <a:pPr algn="just"/>
                      <a:r>
                        <a:rPr lang="en-US" sz="2400">
                          <a:solidFill>
                            <a:schemeClr val="accent1">
                              <a:lumMod val="50000"/>
                            </a:schemeClr>
                          </a:solidFill>
                          <a:latin typeface="Californian FB" panose="0207040306080B030204" pitchFamily="18" charset="0"/>
                        </a:rPr>
                        <a:t>Low Cell Retention</a:t>
                      </a:r>
                    </a:p>
                  </a:txBody>
                  <a:tcPr anchor="ctr"/>
                </a:tc>
                <a:tc>
                  <a:txBody>
                    <a:bodyPr/>
                    <a:lstStyle/>
                    <a:p>
                      <a:pPr algn="just"/>
                      <a:r>
                        <a:rPr lang="en-US" sz="2400">
                          <a:solidFill>
                            <a:schemeClr val="accent1">
                              <a:lumMod val="50000"/>
                            </a:schemeClr>
                          </a:solidFill>
                          <a:latin typeface="Californian FB" panose="0207040306080B030204" pitchFamily="18" charset="0"/>
                        </a:rPr>
                        <a:t>Many cells die or wash out quickly after delivery</a:t>
                      </a:r>
                    </a:p>
                  </a:txBody>
                  <a:tcPr anchor="ctr"/>
                </a:tc>
                <a:extLst>
                  <a:ext uri="{0D108BD9-81ED-4DB2-BD59-A6C34878D82A}">
                    <a16:rowId xmlns:a16="http://schemas.microsoft.com/office/drawing/2014/main" val="1647437190"/>
                  </a:ext>
                </a:extLst>
              </a:tr>
              <a:tr h="472734">
                <a:tc>
                  <a:txBody>
                    <a:bodyPr/>
                    <a:lstStyle/>
                    <a:p>
                      <a:pPr algn="just"/>
                      <a:r>
                        <a:rPr lang="en-US" sz="2400">
                          <a:solidFill>
                            <a:schemeClr val="accent1">
                              <a:lumMod val="50000"/>
                            </a:schemeClr>
                          </a:solidFill>
                          <a:latin typeface="Californian FB" panose="0207040306080B030204" pitchFamily="18" charset="0"/>
                        </a:rPr>
                        <a:t>Arrhythmogenic Risk</a:t>
                      </a:r>
                    </a:p>
                  </a:txBody>
                  <a:tcPr anchor="ctr"/>
                </a:tc>
                <a:tc>
                  <a:txBody>
                    <a:bodyPr/>
                    <a:lstStyle/>
                    <a:p>
                      <a:pPr algn="just"/>
                      <a:r>
                        <a:rPr lang="en-US" sz="2400">
                          <a:solidFill>
                            <a:schemeClr val="accent1">
                              <a:lumMod val="50000"/>
                            </a:schemeClr>
                          </a:solidFill>
                          <a:latin typeface="Californian FB" panose="0207040306080B030204" pitchFamily="18" charset="0"/>
                        </a:rPr>
                        <a:t>Improper integration may cause irregular heart rhythms</a:t>
                      </a:r>
                    </a:p>
                  </a:txBody>
                  <a:tcPr anchor="ctr"/>
                </a:tc>
                <a:extLst>
                  <a:ext uri="{0D108BD9-81ED-4DB2-BD59-A6C34878D82A}">
                    <a16:rowId xmlns:a16="http://schemas.microsoft.com/office/drawing/2014/main" val="1719740206"/>
                  </a:ext>
                </a:extLst>
              </a:tr>
              <a:tr h="472734">
                <a:tc>
                  <a:txBody>
                    <a:bodyPr/>
                    <a:lstStyle/>
                    <a:p>
                      <a:pPr algn="just"/>
                      <a:r>
                        <a:rPr lang="en-US" sz="2400">
                          <a:solidFill>
                            <a:schemeClr val="accent1">
                              <a:lumMod val="50000"/>
                            </a:schemeClr>
                          </a:solidFill>
                          <a:latin typeface="Californian FB" panose="0207040306080B030204" pitchFamily="18" charset="0"/>
                        </a:rPr>
                        <a:t>Immune Rejection</a:t>
                      </a:r>
                    </a:p>
                  </a:txBody>
                  <a:tcPr anchor="ctr"/>
                </a:tc>
                <a:tc>
                  <a:txBody>
                    <a:bodyPr/>
                    <a:lstStyle/>
                    <a:p>
                      <a:pPr algn="just"/>
                      <a:r>
                        <a:rPr lang="en-US" sz="2400">
                          <a:solidFill>
                            <a:schemeClr val="accent1">
                              <a:lumMod val="50000"/>
                            </a:schemeClr>
                          </a:solidFill>
                          <a:latin typeface="Californian FB" panose="0207040306080B030204" pitchFamily="18" charset="0"/>
                        </a:rPr>
                        <a:t>Especially with embryonic or donor-derived cells</a:t>
                      </a:r>
                    </a:p>
                  </a:txBody>
                  <a:tcPr anchor="ctr"/>
                </a:tc>
                <a:extLst>
                  <a:ext uri="{0D108BD9-81ED-4DB2-BD59-A6C34878D82A}">
                    <a16:rowId xmlns:a16="http://schemas.microsoft.com/office/drawing/2014/main" val="2709929632"/>
                  </a:ext>
                </a:extLst>
              </a:tr>
              <a:tr h="827287">
                <a:tc>
                  <a:txBody>
                    <a:bodyPr/>
                    <a:lstStyle/>
                    <a:p>
                      <a:pPr algn="just"/>
                      <a:r>
                        <a:rPr lang="en-US" sz="2400">
                          <a:solidFill>
                            <a:schemeClr val="accent1">
                              <a:lumMod val="50000"/>
                            </a:schemeClr>
                          </a:solidFill>
                          <a:latin typeface="Californian FB" panose="0207040306080B030204" pitchFamily="18" charset="0"/>
                        </a:rPr>
                        <a:t>Manufacturing Complexities</a:t>
                      </a:r>
                    </a:p>
                  </a:txBody>
                  <a:tcPr anchor="ctr"/>
                </a:tc>
                <a:tc>
                  <a:txBody>
                    <a:bodyPr/>
                    <a:lstStyle/>
                    <a:p>
                      <a:pPr algn="just"/>
                      <a:r>
                        <a:rPr lang="en-US" sz="2400">
                          <a:solidFill>
                            <a:schemeClr val="accent1">
                              <a:lumMod val="50000"/>
                            </a:schemeClr>
                          </a:solidFill>
                          <a:latin typeface="Californian FB" panose="0207040306080B030204" pitchFamily="18" charset="0"/>
                        </a:rPr>
                        <a:t>Cost, time, and GMP (Good Manufacturing Practices) compliance needed</a:t>
                      </a:r>
                    </a:p>
                  </a:txBody>
                  <a:tcPr anchor="ctr"/>
                </a:tc>
                <a:extLst>
                  <a:ext uri="{0D108BD9-81ED-4DB2-BD59-A6C34878D82A}">
                    <a16:rowId xmlns:a16="http://schemas.microsoft.com/office/drawing/2014/main" val="1483279917"/>
                  </a:ext>
                </a:extLst>
              </a:tr>
              <a:tr h="827287">
                <a:tc>
                  <a:txBody>
                    <a:bodyPr/>
                    <a:lstStyle/>
                    <a:p>
                      <a:pPr algn="just"/>
                      <a:r>
                        <a:rPr lang="en-US" sz="2400">
                          <a:solidFill>
                            <a:schemeClr val="accent1">
                              <a:lumMod val="50000"/>
                            </a:schemeClr>
                          </a:solidFill>
                          <a:latin typeface="Californian FB" panose="0207040306080B030204" pitchFamily="18" charset="0"/>
                        </a:rPr>
                        <a:t>Integration with Host Tissue</a:t>
                      </a:r>
                    </a:p>
                  </a:txBody>
                  <a:tcPr anchor="ctr"/>
                </a:tc>
                <a:tc>
                  <a:txBody>
                    <a:bodyPr/>
                    <a:lstStyle/>
                    <a:p>
                      <a:pPr algn="just"/>
                      <a:r>
                        <a:rPr lang="en-US" sz="2400">
                          <a:solidFill>
                            <a:schemeClr val="accent1">
                              <a:lumMod val="50000"/>
                            </a:schemeClr>
                          </a:solidFill>
                          <a:latin typeface="Californian FB" panose="0207040306080B030204" pitchFamily="18" charset="0"/>
                        </a:rPr>
                        <a:t>Ensuring mechanical and electrical integration into native myocardium</a:t>
                      </a:r>
                    </a:p>
                  </a:txBody>
                  <a:tcPr anchor="ctr"/>
                </a:tc>
                <a:extLst>
                  <a:ext uri="{0D108BD9-81ED-4DB2-BD59-A6C34878D82A}">
                    <a16:rowId xmlns:a16="http://schemas.microsoft.com/office/drawing/2014/main" val="358408121"/>
                  </a:ext>
                </a:extLst>
              </a:tr>
            </a:tbl>
          </a:graphicData>
        </a:graphic>
      </p:graphicFrame>
      <p:sp>
        <p:nvSpPr>
          <p:cNvPr id="4" name="TextBox 3">
            <a:extLst>
              <a:ext uri="{FF2B5EF4-FFF2-40B4-BE49-F238E27FC236}">
                <a16:creationId xmlns:a16="http://schemas.microsoft.com/office/drawing/2014/main" id="{4099D5A3-EFE8-4030-6963-E22CBE494F59}"/>
              </a:ext>
            </a:extLst>
          </p:cNvPr>
          <p:cNvSpPr txBox="1"/>
          <p:nvPr/>
        </p:nvSpPr>
        <p:spPr>
          <a:xfrm>
            <a:off x="383458" y="253253"/>
            <a:ext cx="11636098"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accent1">
                    <a:lumMod val="50000"/>
                  </a:schemeClr>
                </a:solidFill>
                <a:latin typeface="Californian FB" panose="0207040306080B030204" pitchFamily="18" charset="0"/>
              </a:rPr>
              <a:t>CHALLENGES IN HEART CELL THERAPY</a:t>
            </a:r>
            <a:endParaRPr lang="en-US" sz="4400" b="1">
              <a:solidFill>
                <a:schemeClr val="accent1">
                  <a:lumMod val="50000"/>
                </a:schemeClr>
              </a:solidFill>
              <a:latin typeface="Californian FB" panose="0207040306080B030204" pitchFamily="18" charset="0"/>
              <a:ea typeface="Calibri"/>
              <a:cs typeface="Calibri"/>
            </a:endParaRPr>
          </a:p>
          <a:p>
            <a:endParaRPr lang="en-US" sz="4000">
              <a:latin typeface="Bookman Old Style"/>
              <a:ea typeface="Calibri"/>
              <a:cs typeface="Calibri"/>
            </a:endParaRPr>
          </a:p>
        </p:txBody>
      </p:sp>
      <p:sp>
        <p:nvSpPr>
          <p:cNvPr id="12" name="TextBox 11">
            <a:extLst>
              <a:ext uri="{FF2B5EF4-FFF2-40B4-BE49-F238E27FC236}">
                <a16:creationId xmlns:a16="http://schemas.microsoft.com/office/drawing/2014/main" id="{FF72488B-00E4-8A56-DFB7-EB620CEDD536}"/>
              </a:ext>
            </a:extLst>
          </p:cNvPr>
          <p:cNvSpPr txBox="1"/>
          <p:nvPr/>
        </p:nvSpPr>
        <p:spPr>
          <a:xfrm>
            <a:off x="280219" y="6997363"/>
            <a:ext cx="1163156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mn-ea"/>
                <a:cs typeface="+mn-cs"/>
              </a:rPr>
              <a:t>CONCLUSION</a:t>
            </a:r>
            <a:endParaRPr kumimoji="0" lang="en-US" sz="44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mn-ea"/>
              <a:cs typeface="+mn-cs"/>
            </a:endParaRPr>
          </a:p>
        </p:txBody>
      </p:sp>
      <p:sp>
        <p:nvSpPr>
          <p:cNvPr id="13" name="TextBox 12">
            <a:extLst>
              <a:ext uri="{FF2B5EF4-FFF2-40B4-BE49-F238E27FC236}">
                <a16:creationId xmlns:a16="http://schemas.microsoft.com/office/drawing/2014/main" id="{ABA6EAD3-E6AD-F56D-5EAF-3715DD238A92}"/>
              </a:ext>
            </a:extLst>
          </p:cNvPr>
          <p:cNvSpPr txBox="1"/>
          <p:nvPr/>
        </p:nvSpPr>
        <p:spPr>
          <a:xfrm>
            <a:off x="353961" y="7938539"/>
            <a:ext cx="11631561" cy="2246769"/>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Heart cell therapy represents a promising frontier in </a:t>
            </a:r>
            <a:r>
              <a:rPr kumimoji="0" lang="en-US" sz="28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regenerative cardiology</a:t>
            </a: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 with the potential to </a:t>
            </a:r>
            <a:r>
              <a:rPr kumimoji="0" lang="en-US" sz="28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repair damaged myocardium</a:t>
            </a: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 </a:t>
            </a:r>
            <a:r>
              <a:rPr kumimoji="0" lang="en-US" sz="28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restore function</a:t>
            </a: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 and </a:t>
            </a:r>
            <a:r>
              <a:rPr kumimoji="0" lang="en-US" sz="28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improve survival</a:t>
            </a: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 While still facing technical and clinical hurdles, ongoing research and clinical trials show encouraging progress toward practical applications.</a:t>
            </a:r>
            <a:endPar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mn-ea"/>
              <a:cs typeface="+mn-cs"/>
            </a:endParaRPr>
          </a:p>
        </p:txBody>
      </p:sp>
      <mc:AlternateContent xmlns:mc="http://schemas.openxmlformats.org/markup-compatibility/2006">
        <mc:Choice xmlns:am3d="http://schemas.microsoft.com/office/drawing/2017/model3d" Requires="am3d">
          <p:graphicFrame>
            <p:nvGraphicFramePr>
              <p:cNvPr id="14" name="3D Model 13" descr="Animal cell">
                <a:extLst>
                  <a:ext uri="{FF2B5EF4-FFF2-40B4-BE49-F238E27FC236}">
                    <a16:creationId xmlns:a16="http://schemas.microsoft.com/office/drawing/2014/main" id="{9164BA19-9943-59E5-57DA-17FC1DB3F316}"/>
                  </a:ext>
                </a:extLst>
              </p:cNvPr>
              <p:cNvGraphicFramePr>
                <a:graphicFrameLocks noChangeAspect="1"/>
              </p:cNvGraphicFramePr>
              <p:nvPr>
                <p:extLst>
                  <p:ext uri="{D42A27DB-BD31-4B8C-83A1-F6EECF244321}">
                    <p14:modId xmlns:p14="http://schemas.microsoft.com/office/powerpoint/2010/main" val="2156363070"/>
                  </p:ext>
                </p:extLst>
              </p:nvPr>
            </p:nvGraphicFramePr>
            <p:xfrm>
              <a:off x="11035862" y="1211890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3D Model 13" descr="Animal cell">
                <a:extLst>
                  <a:ext uri="{FF2B5EF4-FFF2-40B4-BE49-F238E27FC236}">
                    <a16:creationId xmlns:a16="http://schemas.microsoft.com/office/drawing/2014/main" id="{9164BA19-9943-59E5-57DA-17FC1DB3F316}"/>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12118906"/>
                <a:ext cx="1156138" cy="1231334"/>
              </a:xfrm>
              <a:prstGeom prst="rect">
                <a:avLst/>
              </a:prstGeom>
            </p:spPr>
          </p:pic>
        </mc:Fallback>
      </mc:AlternateContent>
    </p:spTree>
    <p:extLst>
      <p:ext uri="{BB962C8B-B14F-4D97-AF65-F5344CB8AC3E}">
        <p14:creationId xmlns:p14="http://schemas.microsoft.com/office/powerpoint/2010/main" val="1456222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3840D35-8FA2-9FA5-0E7F-FD658A265956}"/>
              </a:ext>
            </a:extLst>
          </p:cNvPr>
          <p:cNvSpPr txBox="1"/>
          <p:nvPr/>
        </p:nvSpPr>
        <p:spPr>
          <a:xfrm>
            <a:off x="280219" y="505123"/>
            <a:ext cx="1163156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mn-ea"/>
                <a:cs typeface="+mn-cs"/>
              </a:rPr>
              <a:t>CONCLUSION</a:t>
            </a:r>
            <a:endParaRPr kumimoji="0" lang="en-US" sz="44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mn-ea"/>
              <a:cs typeface="+mn-cs"/>
            </a:endParaRPr>
          </a:p>
        </p:txBody>
      </p:sp>
      <p:sp>
        <p:nvSpPr>
          <p:cNvPr id="9" name="TextBox 8">
            <a:extLst>
              <a:ext uri="{FF2B5EF4-FFF2-40B4-BE49-F238E27FC236}">
                <a16:creationId xmlns:a16="http://schemas.microsoft.com/office/drawing/2014/main" id="{A67904E3-30B6-AB28-89E0-35641ED6A71F}"/>
              </a:ext>
            </a:extLst>
          </p:cNvPr>
          <p:cNvSpPr txBox="1"/>
          <p:nvPr/>
        </p:nvSpPr>
        <p:spPr>
          <a:xfrm>
            <a:off x="353961" y="1446299"/>
            <a:ext cx="11631561" cy="2246769"/>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Heart cell therapy represents a promising frontier in </a:t>
            </a:r>
            <a:r>
              <a:rPr kumimoji="0" lang="en-US" sz="28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regenerative cardiology</a:t>
            </a: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 with the potential to </a:t>
            </a:r>
            <a:r>
              <a:rPr kumimoji="0" lang="en-US" sz="28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repair damaged myocardium</a:t>
            </a: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 </a:t>
            </a:r>
            <a:r>
              <a:rPr kumimoji="0" lang="en-US" sz="28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restore function</a:t>
            </a: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 and </a:t>
            </a:r>
            <a:r>
              <a:rPr kumimoji="0" lang="en-US" sz="2800" b="1"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improve survival</a:t>
            </a:r>
            <a:r>
              <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Calibri" panose="020F0502020204030204"/>
                <a:cs typeface="Calibri" panose="020F0502020204030204"/>
              </a:rPr>
              <a:t>. While still facing technical and clinical hurdles, ongoing research and clinical trials show encouraging progress toward practical applications.</a:t>
            </a:r>
            <a:endParaRPr kumimoji="0" lang="en-US" sz="2800" b="0" i="0" u="none" strike="noStrike" kern="1200" cap="none" spc="0" normalizeH="0" baseline="0" noProof="0">
              <a:ln>
                <a:noFill/>
              </a:ln>
              <a:solidFill>
                <a:srgbClr val="4472C4">
                  <a:lumMod val="50000"/>
                </a:srgbClr>
              </a:solidFill>
              <a:effectLst/>
              <a:uLnTx/>
              <a:uFillTx/>
              <a:latin typeface="Californian FB" panose="0207040306080B030204" pitchFamily="18" charset="0"/>
              <a:ea typeface="+mn-ea"/>
              <a:cs typeface="+mn-cs"/>
            </a:endParaRPr>
          </a:p>
        </p:txBody>
      </p:sp>
      <p:sp>
        <p:nvSpPr>
          <p:cNvPr id="10" name="TextBox 9">
            <a:extLst>
              <a:ext uri="{FF2B5EF4-FFF2-40B4-BE49-F238E27FC236}">
                <a16:creationId xmlns:a16="http://schemas.microsoft.com/office/drawing/2014/main" id="{E17227D0-469D-502E-FF15-0EEE5ABFDC10}"/>
              </a:ext>
            </a:extLst>
          </p:cNvPr>
          <p:cNvSpPr txBox="1"/>
          <p:nvPr/>
        </p:nvSpPr>
        <p:spPr>
          <a:xfrm>
            <a:off x="2390775" y="7209175"/>
            <a:ext cx="7943850" cy="769441"/>
          </a:xfrm>
          <a:prstGeom prst="rect">
            <a:avLst/>
          </a:prstGeom>
          <a:noFill/>
        </p:spPr>
        <p:txBody>
          <a:bodyPr wrap="square">
            <a:spAutoFit/>
          </a:bodyPr>
          <a:lstStyle/>
          <a:p>
            <a:r>
              <a:rPr lang="en-IN" sz="4400" b="1">
                <a:solidFill>
                  <a:srgbClr val="002060"/>
                </a:solidFill>
                <a:latin typeface="Californian FB" panose="0207040306080B030204" pitchFamily="18" charset="0"/>
              </a:rPr>
              <a:t>CHRONIC LIVER DISEASES </a:t>
            </a:r>
          </a:p>
        </p:txBody>
      </p:sp>
      <p:sp>
        <p:nvSpPr>
          <p:cNvPr id="11" name="TextBox 10">
            <a:extLst>
              <a:ext uri="{FF2B5EF4-FFF2-40B4-BE49-F238E27FC236}">
                <a16:creationId xmlns:a16="http://schemas.microsoft.com/office/drawing/2014/main" id="{7B0E4D2D-B19D-DE59-1F72-2B0EC2E118FC}"/>
              </a:ext>
            </a:extLst>
          </p:cNvPr>
          <p:cNvSpPr txBox="1"/>
          <p:nvPr/>
        </p:nvSpPr>
        <p:spPr>
          <a:xfrm>
            <a:off x="403123" y="8249606"/>
            <a:ext cx="5508946" cy="3591981"/>
          </a:xfrm>
          <a:prstGeom prst="rect">
            <a:avLst/>
          </a:prstGeom>
          <a:noFill/>
        </p:spPr>
        <p:txBody>
          <a:bodyPr wrap="square" lIns="91440" tIns="45720" rIns="91440" bIns="45720" anchor="t">
            <a:spAutoFit/>
          </a:bodyPr>
          <a:lstStyle/>
          <a:p>
            <a:pPr marL="457200" indent="-457200" algn="just">
              <a:buFont typeface="Arial" panose="020B0604020202020204" pitchFamily="34" charset="0"/>
              <a:buChar char="•"/>
            </a:pPr>
            <a:r>
              <a:rPr lang="en-IN" sz="2800">
                <a:solidFill>
                  <a:srgbClr val="002060"/>
                </a:solidFill>
                <a:latin typeface="Californian FB" panose="0207040306080B030204" pitchFamily="18" charset="0"/>
              </a:rPr>
              <a:t>(OLT) is the only option for patients with end-stage liver disease.</a:t>
            </a:r>
          </a:p>
          <a:p>
            <a:pPr marL="457200" indent="-457200" algn="just">
              <a:buFont typeface="Arial" panose="020B0604020202020204" pitchFamily="34" charset="0"/>
              <a:buChar char="•"/>
            </a:pPr>
            <a:r>
              <a:rPr lang="en-IN" sz="2800">
                <a:solidFill>
                  <a:srgbClr val="002060"/>
                </a:solidFill>
                <a:latin typeface="Californian FB"/>
              </a:rPr>
              <a:t>LTE aims to regenerate functional liver tissues using hepatic cells (3D) biomaterial scaffolds to facilitate cell growth and function.</a:t>
            </a:r>
          </a:p>
        </p:txBody>
      </p:sp>
      <p:pic>
        <p:nvPicPr>
          <p:cNvPr id="12" name="Picture 11">
            <a:extLst>
              <a:ext uri="{FF2B5EF4-FFF2-40B4-BE49-F238E27FC236}">
                <a16:creationId xmlns:a16="http://schemas.microsoft.com/office/drawing/2014/main" id="{C582AA2E-AE0D-4783-B934-0532A04115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9536" y="8174290"/>
            <a:ext cx="4897093" cy="4188456"/>
          </a:xfrm>
          <a:prstGeom prst="rect">
            <a:avLst/>
          </a:prstGeom>
        </p:spPr>
      </p:pic>
      <mc:AlternateContent xmlns:mc="http://schemas.openxmlformats.org/markup-compatibility/2006">
        <mc:Choice xmlns:am3d="http://schemas.microsoft.com/office/drawing/2017/model3d" Requires="am3d">
          <p:graphicFrame>
            <p:nvGraphicFramePr>
              <p:cNvPr id="13" name="3D Model 12" descr="Animal cell">
                <a:extLst>
                  <a:ext uri="{FF2B5EF4-FFF2-40B4-BE49-F238E27FC236}">
                    <a16:creationId xmlns:a16="http://schemas.microsoft.com/office/drawing/2014/main" id="{52C4294A-EC24-FB1F-DF42-A442F487448F}"/>
                  </a:ext>
                </a:extLst>
              </p:cNvPr>
              <p:cNvGraphicFramePr>
                <a:graphicFrameLocks noChangeAspect="1"/>
              </p:cNvGraphicFramePr>
              <p:nvPr>
                <p:extLst>
                  <p:ext uri="{D42A27DB-BD31-4B8C-83A1-F6EECF244321}">
                    <p14:modId xmlns:p14="http://schemas.microsoft.com/office/powerpoint/2010/main" val="2720918059"/>
                  </p:ext>
                </p:extLst>
              </p:nvPr>
            </p:nvGraphicFramePr>
            <p:xfrm>
              <a:off x="11035862" y="1236274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descr="Animal cell">
                <a:extLst>
                  <a:ext uri="{FF2B5EF4-FFF2-40B4-BE49-F238E27FC236}">
                    <a16:creationId xmlns:a16="http://schemas.microsoft.com/office/drawing/2014/main" id="{52C4294A-EC24-FB1F-DF42-A442F487448F}"/>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12362746"/>
                <a:ext cx="1156138" cy="123133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5" name="3D Model 14" descr="Animal cell">
                <a:extLst>
                  <a:ext uri="{FF2B5EF4-FFF2-40B4-BE49-F238E27FC236}">
                    <a16:creationId xmlns:a16="http://schemas.microsoft.com/office/drawing/2014/main" id="{B8114921-42C8-8873-E59B-F4AC412CCE1E}"/>
                  </a:ext>
                </a:extLst>
              </p:cNvPr>
              <p:cNvGraphicFramePr>
                <a:graphicFrameLocks noChangeAspect="1"/>
              </p:cNvGraphicFramePr>
              <p:nvPr>
                <p:extLst>
                  <p:ext uri="{D42A27DB-BD31-4B8C-83A1-F6EECF244321}">
                    <p14:modId xmlns:p14="http://schemas.microsoft.com/office/powerpoint/2010/main" val="3675255744"/>
                  </p:ext>
                </p:extLst>
              </p:nvPr>
            </p:nvGraphicFramePr>
            <p:xfrm>
              <a:off x="11035862" y="562666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descr="Animal cell">
                <a:extLst>
                  <a:ext uri="{FF2B5EF4-FFF2-40B4-BE49-F238E27FC236}">
                    <a16:creationId xmlns:a16="http://schemas.microsoft.com/office/drawing/2014/main" id="{B8114921-42C8-8873-E59B-F4AC412CCE1E}"/>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5626666"/>
                <a:ext cx="1156138" cy="1231334"/>
              </a:xfrm>
              <a:prstGeom prst="rect">
                <a:avLst/>
              </a:prstGeom>
            </p:spPr>
          </p:pic>
        </mc:Fallback>
      </mc:AlternateContent>
    </p:spTree>
    <p:extLst>
      <p:ext uri="{BB962C8B-B14F-4D97-AF65-F5344CB8AC3E}">
        <p14:creationId xmlns:p14="http://schemas.microsoft.com/office/powerpoint/2010/main" val="2939234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DFD8E8-A847-16AF-6B9F-A5D3A8089278}"/>
              </a:ext>
            </a:extLst>
          </p:cNvPr>
          <p:cNvSpPr txBox="1"/>
          <p:nvPr/>
        </p:nvSpPr>
        <p:spPr>
          <a:xfrm>
            <a:off x="2390775" y="473095"/>
            <a:ext cx="7943850" cy="769441"/>
          </a:xfrm>
          <a:prstGeom prst="rect">
            <a:avLst/>
          </a:prstGeom>
          <a:noFill/>
        </p:spPr>
        <p:txBody>
          <a:bodyPr wrap="square">
            <a:spAutoFit/>
          </a:bodyPr>
          <a:lstStyle/>
          <a:p>
            <a:r>
              <a:rPr lang="en-IN" sz="4400" b="1">
                <a:solidFill>
                  <a:srgbClr val="002060"/>
                </a:solidFill>
                <a:latin typeface="Californian FB" panose="0207040306080B030204" pitchFamily="18" charset="0"/>
              </a:rPr>
              <a:t>CHRONIC LIVER DISEASES </a:t>
            </a:r>
          </a:p>
        </p:txBody>
      </p:sp>
      <p:sp>
        <p:nvSpPr>
          <p:cNvPr id="5" name="TextBox 4">
            <a:extLst>
              <a:ext uri="{FF2B5EF4-FFF2-40B4-BE49-F238E27FC236}">
                <a16:creationId xmlns:a16="http://schemas.microsoft.com/office/drawing/2014/main" id="{AD59CB38-B14D-18EE-F530-199FFE6FADC3}"/>
              </a:ext>
            </a:extLst>
          </p:cNvPr>
          <p:cNvSpPr txBox="1"/>
          <p:nvPr/>
        </p:nvSpPr>
        <p:spPr>
          <a:xfrm>
            <a:off x="403123" y="1513526"/>
            <a:ext cx="5508946" cy="5262979"/>
          </a:xfrm>
          <a:prstGeom prst="rect">
            <a:avLst/>
          </a:prstGeom>
          <a:noFill/>
        </p:spPr>
        <p:txBody>
          <a:bodyPr wrap="square" lIns="91440" tIns="45720" rIns="91440" bIns="45720" anchor="t">
            <a:spAutoFit/>
          </a:bodyPr>
          <a:lstStyle/>
          <a:p>
            <a:pPr marL="457200" indent="-457200" algn="just">
              <a:buFont typeface="Arial" panose="020B0604020202020204" pitchFamily="34" charset="0"/>
              <a:buChar char="•"/>
            </a:pPr>
            <a:r>
              <a:rPr lang="en-IN" sz="2800">
                <a:solidFill>
                  <a:srgbClr val="002060"/>
                </a:solidFill>
                <a:latin typeface="Californian FB"/>
              </a:rPr>
              <a:t>Chronic liver disease is progressive detorigation of liver function leading to fibrosis and cirrohsis.</a:t>
            </a:r>
            <a:endParaRPr lang="en-US"/>
          </a:p>
          <a:p>
            <a:pPr marL="457200" indent="-457200" algn="just">
              <a:buFont typeface="Arial" panose="020B0604020202020204" pitchFamily="34" charset="0"/>
              <a:buChar char="•"/>
            </a:pPr>
            <a:r>
              <a:rPr lang="en-IN" sz="2800">
                <a:solidFill>
                  <a:srgbClr val="002060"/>
                </a:solidFill>
                <a:latin typeface="Californian FB"/>
              </a:rPr>
              <a:t>(OLT) is the only option for patients with end-stage liver disease.</a:t>
            </a:r>
            <a:endParaRPr lang="en-IN"/>
          </a:p>
          <a:p>
            <a:pPr marL="457200" indent="-457200" algn="just">
              <a:buFont typeface="Arial" panose="020B0604020202020204" pitchFamily="34" charset="0"/>
              <a:buChar char="•"/>
            </a:pPr>
            <a:r>
              <a:rPr lang="en-IN" sz="2800">
                <a:solidFill>
                  <a:srgbClr val="002060"/>
                </a:solidFill>
                <a:latin typeface="Californian FB"/>
              </a:rPr>
              <a:t>LTE aims to regenerate functional liver tissues using hepatic cells (3D) biomaterial scaffolds to facilitate cell growth and function.</a:t>
            </a:r>
          </a:p>
        </p:txBody>
      </p:sp>
      <p:pic>
        <p:nvPicPr>
          <p:cNvPr id="8" name="Picture 7">
            <a:extLst>
              <a:ext uri="{FF2B5EF4-FFF2-40B4-BE49-F238E27FC236}">
                <a16:creationId xmlns:a16="http://schemas.microsoft.com/office/drawing/2014/main" id="{EF0D0FAF-84D8-89F4-8297-CBF1432FF9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9536" y="1438210"/>
            <a:ext cx="4897093" cy="4188456"/>
          </a:xfrm>
          <a:prstGeom prst="rect">
            <a:avLst/>
          </a:prstGeom>
        </p:spPr>
      </p:pic>
      <mc:AlternateContent xmlns:mc="http://schemas.openxmlformats.org/markup-compatibility/2006">
        <mc:Choice xmlns:am3d="http://schemas.microsoft.com/office/drawing/2017/model3d" Requires="am3d">
          <p:graphicFrame>
            <p:nvGraphicFramePr>
              <p:cNvPr id="13" name="3D Model 12" descr="Animal cell">
                <a:extLst>
                  <a:ext uri="{FF2B5EF4-FFF2-40B4-BE49-F238E27FC236}">
                    <a16:creationId xmlns:a16="http://schemas.microsoft.com/office/drawing/2014/main" id="{BD3E4287-E1CB-7C2F-0C2F-9AFF5F03AF03}"/>
                  </a:ext>
                </a:extLst>
              </p:cNvPr>
              <p:cNvGraphicFramePr>
                <a:graphicFrameLocks noChangeAspect="1"/>
              </p:cNvGraphicFramePr>
              <p:nvPr>
                <p:extLst>
                  <p:ext uri="{D42A27DB-BD31-4B8C-83A1-F6EECF244321}">
                    <p14:modId xmlns:p14="http://schemas.microsoft.com/office/powerpoint/2010/main" val="2228187535"/>
                  </p:ext>
                </p:extLst>
              </p:nvPr>
            </p:nvGraphicFramePr>
            <p:xfrm>
              <a:off x="11035862" y="562666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descr="Animal cell">
                <a:extLst>
                  <a:ext uri="{FF2B5EF4-FFF2-40B4-BE49-F238E27FC236}">
                    <a16:creationId xmlns:a16="http://schemas.microsoft.com/office/drawing/2014/main" id="{BD3E4287-E1CB-7C2F-0C2F-9AFF5F03AF03}"/>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5626666"/>
                <a:ext cx="1156138" cy="1231334"/>
              </a:xfrm>
              <a:prstGeom prst="rect">
                <a:avLst/>
              </a:prstGeom>
            </p:spPr>
          </p:pic>
        </mc:Fallback>
      </mc:AlternateContent>
      <p:sp>
        <p:nvSpPr>
          <p:cNvPr id="14" name="TextBox 13">
            <a:extLst>
              <a:ext uri="{FF2B5EF4-FFF2-40B4-BE49-F238E27FC236}">
                <a16:creationId xmlns:a16="http://schemas.microsoft.com/office/drawing/2014/main" id="{420F759A-3331-EDA6-3C9B-04349D3D674A}"/>
              </a:ext>
            </a:extLst>
          </p:cNvPr>
          <p:cNvSpPr txBox="1"/>
          <p:nvPr/>
        </p:nvSpPr>
        <p:spPr>
          <a:xfrm>
            <a:off x="878365" y="8037865"/>
            <a:ext cx="10764594" cy="5693866"/>
          </a:xfrm>
          <a:prstGeom prst="rect">
            <a:avLst/>
          </a:prstGeom>
          <a:noFill/>
        </p:spPr>
        <p:txBody>
          <a:bodyPr wrap="square" lIns="91440" tIns="45720" rIns="91440" bIns="45720" anchor="t">
            <a:spAutoFit/>
          </a:bodyPr>
          <a:lstStyle/>
          <a:p>
            <a:pPr marL="514350" indent="-514350" algn="just">
              <a:buFont typeface="Arial,Sans-Serif" panose="020B0604020202020204" pitchFamily="34" charset="0"/>
              <a:buChar char="•"/>
            </a:pPr>
            <a:r>
              <a:rPr lang="en-IN" sz="2800">
                <a:solidFill>
                  <a:srgbClr val="002060"/>
                </a:solidFill>
                <a:latin typeface="Californian FB"/>
              </a:rPr>
              <a:t>Cells: </a:t>
            </a:r>
            <a:endParaRPr lang="en-US" sz="2800">
              <a:solidFill>
                <a:srgbClr val="000000"/>
              </a:solidFill>
              <a:latin typeface="Californian FB"/>
            </a:endParaRPr>
          </a:p>
          <a:p>
            <a:pPr marL="971550" lvl="1" indent="-514350" algn="just">
              <a:buFont typeface="Courier New,monospace" panose="020B0604020202020204" pitchFamily="34" charset="0"/>
              <a:buChar char="o"/>
            </a:pPr>
            <a:r>
              <a:rPr lang="en-IN" sz="2800">
                <a:solidFill>
                  <a:srgbClr val="002060"/>
                </a:solidFill>
                <a:latin typeface="Californian FB"/>
              </a:rPr>
              <a:t>Hepatocytes are liver parenchyma cells and endothelial cells resident of macrophage. </a:t>
            </a:r>
            <a:endParaRPr lang="en-IN" sz="2800">
              <a:solidFill>
                <a:srgbClr val="000000"/>
              </a:solidFill>
              <a:latin typeface="Californian FB"/>
            </a:endParaRPr>
          </a:p>
          <a:p>
            <a:pPr marL="971550" lvl="1" indent="-514350" algn="just">
              <a:buFont typeface="Courier New,monospace" panose="020B0604020202020204" pitchFamily="34" charset="0"/>
              <a:buChar char="o"/>
            </a:pPr>
            <a:r>
              <a:rPr lang="en-IN" sz="2800">
                <a:solidFill>
                  <a:srgbClr val="002060"/>
                </a:solidFill>
                <a:latin typeface="Californian FB"/>
              </a:rPr>
              <a:t>Interaction between hepatocytes and surrounding cells along with microenvirnment is neccessary for maintenance and proper function. </a:t>
            </a:r>
            <a:endParaRPr lang="en-IN" sz="2800">
              <a:solidFill>
                <a:srgbClr val="000000"/>
              </a:solidFill>
              <a:latin typeface="Californian FB" panose="0207040306080B030204" pitchFamily="18" charset="0"/>
            </a:endParaRPr>
          </a:p>
          <a:p>
            <a:pPr marL="514350" indent="-514350" algn="just">
              <a:buFont typeface="Arial,Sans-Serif" panose="020B0604020202020204" pitchFamily="34" charset="0"/>
              <a:buChar char="•"/>
            </a:pPr>
            <a:r>
              <a:rPr lang="en-IN" sz="2800">
                <a:solidFill>
                  <a:srgbClr val="002060"/>
                </a:solidFill>
                <a:latin typeface="Californian FB"/>
              </a:rPr>
              <a:t>Scaffolds: </a:t>
            </a:r>
            <a:endParaRPr lang="en-US" sz="2800">
              <a:solidFill>
                <a:srgbClr val="000000"/>
              </a:solidFill>
              <a:latin typeface="Californian FB"/>
            </a:endParaRPr>
          </a:p>
          <a:p>
            <a:pPr marL="971550" lvl="1" indent="-514350" algn="just">
              <a:buFont typeface="Courier New,monospace" panose="020B0604020202020204" pitchFamily="34" charset="0"/>
              <a:buChar char="o"/>
            </a:pPr>
            <a:r>
              <a:rPr lang="en-IN" sz="2800">
                <a:solidFill>
                  <a:srgbClr val="002060"/>
                </a:solidFill>
                <a:latin typeface="Californian FB"/>
              </a:rPr>
              <a:t>Cells embedded with artificial scaffolds having capacity to generate replicate and generate new ECM.</a:t>
            </a:r>
            <a:endParaRPr lang="en-IN" sz="2800">
              <a:solidFill>
                <a:srgbClr val="000000"/>
              </a:solidFill>
              <a:latin typeface="Californian FB" panose="0207040306080B030204" pitchFamily="18" charset="0"/>
            </a:endParaRPr>
          </a:p>
          <a:p>
            <a:pPr marL="971550" lvl="1" indent="-514350" algn="just">
              <a:buFont typeface="Courier New,monospace" panose="020B0604020202020204" pitchFamily="34" charset="0"/>
              <a:buChar char="o"/>
            </a:pPr>
            <a:r>
              <a:rPr lang="en-IN" sz="2800">
                <a:solidFill>
                  <a:srgbClr val="002060"/>
                </a:solidFill>
                <a:latin typeface="Californian FB"/>
              </a:rPr>
              <a:t>Biocamptability of scaffolds permit concurrent generation of new tissue along with matrix degradation.</a:t>
            </a:r>
            <a:endParaRPr lang="en-IN" sz="2800">
              <a:solidFill>
                <a:srgbClr val="000000"/>
              </a:solidFill>
              <a:latin typeface="Californian FB"/>
            </a:endParaRPr>
          </a:p>
          <a:p>
            <a:pPr marL="971550" lvl="1" indent="-514350" algn="just">
              <a:buFont typeface="Courier New,monospace" panose="020B0604020202020204" pitchFamily="34" charset="0"/>
              <a:buChar char="o"/>
            </a:pPr>
            <a:endParaRPr lang="en-IN" sz="2800">
              <a:solidFill>
                <a:srgbClr val="000000"/>
              </a:solidFill>
              <a:latin typeface="Californian FB" panose="0207040306080B030204" pitchFamily="18" charset="0"/>
            </a:endParaRPr>
          </a:p>
          <a:p>
            <a:pPr algn="just"/>
            <a:endParaRPr lang="en-IN" sz="2800">
              <a:solidFill>
                <a:srgbClr val="002060"/>
              </a:solidFill>
              <a:latin typeface="Californian FB" panose="0207040306080B030204" pitchFamily="18" charset="0"/>
            </a:endParaRPr>
          </a:p>
        </p:txBody>
      </p:sp>
      <p:sp>
        <p:nvSpPr>
          <p:cNvPr id="15" name="TextBox 14">
            <a:extLst>
              <a:ext uri="{FF2B5EF4-FFF2-40B4-BE49-F238E27FC236}">
                <a16:creationId xmlns:a16="http://schemas.microsoft.com/office/drawing/2014/main" id="{7DBB455B-9EC2-75F2-EAE6-2D43BF25FD4D}"/>
              </a:ext>
            </a:extLst>
          </p:cNvPr>
          <p:cNvSpPr txBox="1"/>
          <p:nvPr/>
        </p:nvSpPr>
        <p:spPr>
          <a:xfrm>
            <a:off x="2859314" y="7267172"/>
            <a:ext cx="6096000" cy="769441"/>
          </a:xfrm>
          <a:prstGeom prst="rect">
            <a:avLst/>
          </a:prstGeom>
          <a:noFill/>
        </p:spPr>
        <p:txBody>
          <a:bodyPr wrap="square">
            <a:spAutoFit/>
          </a:bodyPr>
          <a:lstStyle/>
          <a:p>
            <a:pPr algn="ctr"/>
            <a:r>
              <a:rPr lang="en-IN" sz="4400" b="1">
                <a:solidFill>
                  <a:srgbClr val="002060"/>
                </a:solidFill>
                <a:latin typeface="Californian FB" panose="0207040306080B030204" pitchFamily="18" charset="0"/>
              </a:rPr>
              <a:t>MECHANISM </a:t>
            </a:r>
            <a:endParaRPr lang="en-IN" sz="4400" b="1">
              <a:solidFill>
                <a:srgbClr val="002060"/>
              </a:solidFill>
            </a:endParaRPr>
          </a:p>
        </p:txBody>
      </p:sp>
    </p:spTree>
    <p:extLst>
      <p:ext uri="{BB962C8B-B14F-4D97-AF65-F5344CB8AC3E}">
        <p14:creationId xmlns:p14="http://schemas.microsoft.com/office/powerpoint/2010/main" val="2259032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4C8623-604F-8146-4318-2C37F85EEFF9}"/>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Animal cell">
                <a:extLst>
                  <a:ext uri="{FF2B5EF4-FFF2-40B4-BE49-F238E27FC236}">
                    <a16:creationId xmlns:a16="http://schemas.microsoft.com/office/drawing/2014/main" id="{19938001-ACA8-DE23-CCBE-B372C4AE1DA1}"/>
                  </a:ext>
                </a:extLst>
              </p:cNvPr>
              <p:cNvGraphicFramePr>
                <a:graphicFrameLocks noChangeAspect="1"/>
              </p:cNvGraphicFramePr>
              <p:nvPr>
                <p:extLst>
                  <p:ext uri="{D42A27DB-BD31-4B8C-83A1-F6EECF244321}">
                    <p14:modId xmlns:p14="http://schemas.microsoft.com/office/powerpoint/2010/main" val="449340272"/>
                  </p:ext>
                </p:extLst>
              </p:nvPr>
            </p:nvGraphicFramePr>
            <p:xfrm>
              <a:off x="7731216" y="2243061"/>
              <a:ext cx="6103577" cy="5608436"/>
            </p:xfrm>
            <a:graphic>
              <a:graphicData uri="http://schemas.microsoft.com/office/drawing/2017/model3d">
                <am3d:model3d r:embed="rId2">
                  <am3d:spPr>
                    <a:xfrm>
                      <a:off x="0" y="0"/>
                      <a:ext cx="6103577" cy="5608436"/>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y="-1800000" az="-600000"/>
                    <am3d:postTrans dx="0" dy="0" dz="0"/>
                  </am3d:trans>
                  <am3d:raster rName="Office3DRenderer" rVer="16.0.8326">
                    <am3d:blip r:embed="rId3"/>
                  </am3d:raster>
                  <am3d:objViewport viewportSz="1076933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Animal cell">
                <a:extLst>
                  <a:ext uri="{FF2B5EF4-FFF2-40B4-BE49-F238E27FC236}">
                    <a16:creationId xmlns:a16="http://schemas.microsoft.com/office/drawing/2014/main" id="{19938001-ACA8-DE23-CCBE-B372C4AE1DA1}"/>
                  </a:ext>
                </a:extLst>
              </p:cNvPr>
              <p:cNvPicPr>
                <a:picLocks noGrp="1" noRot="1" noChangeAspect="1" noMove="1" noResize="1" noEditPoints="1" noAdjustHandles="1" noChangeArrowheads="1" noChangeShapeType="1" noCrop="1"/>
              </p:cNvPicPr>
              <p:nvPr/>
            </p:nvPicPr>
            <p:blipFill>
              <a:blip r:embed="rId3"/>
              <a:stretch>
                <a:fillRect/>
              </a:stretch>
            </p:blipFill>
            <p:spPr>
              <a:xfrm>
                <a:off x="7731216" y="2243061"/>
                <a:ext cx="6103577" cy="5608436"/>
              </a:xfrm>
              <a:prstGeom prst="rect">
                <a:avLst/>
              </a:prstGeom>
            </p:spPr>
          </p:pic>
        </mc:Fallback>
      </mc:AlternateContent>
      <p:sp>
        <p:nvSpPr>
          <p:cNvPr id="3" name="TextBox 2">
            <a:extLst>
              <a:ext uri="{FF2B5EF4-FFF2-40B4-BE49-F238E27FC236}">
                <a16:creationId xmlns:a16="http://schemas.microsoft.com/office/drawing/2014/main" id="{E85CAF65-8723-BC8C-3EE5-81CFE87DBDEA}"/>
              </a:ext>
            </a:extLst>
          </p:cNvPr>
          <p:cNvSpPr txBox="1"/>
          <p:nvPr/>
        </p:nvSpPr>
        <p:spPr>
          <a:xfrm>
            <a:off x="4866622" y="2644170"/>
            <a:ext cx="4365522" cy="3385542"/>
          </a:xfrm>
          <a:prstGeom prst="rect">
            <a:avLst/>
          </a:prstGeom>
          <a:noFill/>
        </p:spPr>
        <p:txBody>
          <a:bodyPr wrap="square" rtlCol="0">
            <a:spAutoFit/>
          </a:bodyPr>
          <a:lstStyle/>
          <a:p>
            <a:endParaRPr lang="en-IN" sz="2800">
              <a:solidFill>
                <a:srgbClr val="002060"/>
              </a:solidFill>
              <a:latin typeface="Adobe Hebrew" panose="02040503050201020203" pitchFamily="18" charset="-79"/>
              <a:cs typeface="Adobe Hebrew" panose="02040503050201020203" pitchFamily="18" charset="-79"/>
            </a:endParaRPr>
          </a:p>
          <a:p>
            <a:r>
              <a:rPr lang="en-IN" sz="2800" b="1">
                <a:solidFill>
                  <a:srgbClr val="002060"/>
                </a:solidFill>
                <a:latin typeface="Californian FB" panose="0207040306080B030204" pitchFamily="18" charset="0"/>
                <a:cs typeface="Adobe Hebrew" panose="02040503050201020203" pitchFamily="18" charset="-79"/>
              </a:rPr>
              <a:t>PRESENTED BY:</a:t>
            </a:r>
          </a:p>
          <a:p>
            <a:r>
              <a:rPr lang="en-IN" sz="2800">
                <a:solidFill>
                  <a:srgbClr val="002060"/>
                </a:solidFill>
                <a:latin typeface="Californian FB" panose="0207040306080B030204" pitchFamily="18" charset="0"/>
                <a:cs typeface="Adobe Hebrew" panose="02040503050201020203" pitchFamily="18" charset="-79"/>
              </a:rPr>
              <a:t>Aishwarya M</a:t>
            </a:r>
          </a:p>
          <a:p>
            <a:r>
              <a:rPr lang="en-IN" sz="2800">
                <a:solidFill>
                  <a:srgbClr val="002060"/>
                </a:solidFill>
                <a:latin typeface="Californian FB" panose="0207040306080B030204" pitchFamily="18" charset="0"/>
                <a:cs typeface="Adobe Hebrew" panose="02040503050201020203" pitchFamily="18" charset="-79"/>
              </a:rPr>
              <a:t>Chaithra S</a:t>
            </a:r>
          </a:p>
          <a:p>
            <a:r>
              <a:rPr lang="en-IN" sz="2800">
                <a:solidFill>
                  <a:srgbClr val="002060"/>
                </a:solidFill>
                <a:latin typeface="Californian FB" panose="0207040306080B030204" pitchFamily="18" charset="0"/>
                <a:cs typeface="Adobe Hebrew" panose="02040503050201020203" pitchFamily="18" charset="-79"/>
              </a:rPr>
              <a:t>S Varsha</a:t>
            </a:r>
          </a:p>
          <a:p>
            <a:r>
              <a:rPr lang="en-IN" sz="2800">
                <a:solidFill>
                  <a:srgbClr val="002060"/>
                </a:solidFill>
                <a:latin typeface="Californian FB" panose="0207040306080B030204" pitchFamily="18" charset="0"/>
                <a:cs typeface="Adobe Hebrew" panose="02040503050201020203" pitchFamily="18" charset="-79"/>
              </a:rPr>
              <a:t>Sandhya Elumalai</a:t>
            </a:r>
          </a:p>
          <a:p>
            <a:r>
              <a:rPr lang="en-IN" sz="2800">
                <a:solidFill>
                  <a:srgbClr val="002060"/>
                </a:solidFill>
                <a:latin typeface="Californian FB" panose="0207040306080B030204" pitchFamily="18" charset="0"/>
                <a:cs typeface="Adobe Hebrew" panose="02040503050201020203" pitchFamily="18" charset="-79"/>
              </a:rPr>
              <a:t>Vishalakshi V S </a:t>
            </a:r>
          </a:p>
          <a:p>
            <a:endParaRPr lang="en-IN"/>
          </a:p>
        </p:txBody>
      </p:sp>
      <p:sp>
        <p:nvSpPr>
          <p:cNvPr id="7" name="TextBox 6">
            <a:extLst>
              <a:ext uri="{FF2B5EF4-FFF2-40B4-BE49-F238E27FC236}">
                <a16:creationId xmlns:a16="http://schemas.microsoft.com/office/drawing/2014/main" id="{BE095B38-D501-5A7F-C0EC-DA6F77D855ED}"/>
              </a:ext>
            </a:extLst>
          </p:cNvPr>
          <p:cNvSpPr txBox="1"/>
          <p:nvPr/>
        </p:nvSpPr>
        <p:spPr>
          <a:xfrm>
            <a:off x="-172065" y="-33486"/>
            <a:ext cx="12565626" cy="2677656"/>
          </a:xfrm>
          <a:prstGeom prst="rect">
            <a:avLst/>
          </a:prstGeom>
          <a:noFill/>
        </p:spPr>
        <p:txBody>
          <a:bodyPr wrap="square" rtlCol="0">
            <a:spAutoFit/>
          </a:bodyPr>
          <a:lstStyle/>
          <a:p>
            <a:pPr algn="ctr">
              <a:lnSpc>
                <a:spcPct val="150000"/>
              </a:lnSpc>
            </a:pPr>
            <a:r>
              <a:rPr lang="en-IN" sz="3600" b="1">
                <a:solidFill>
                  <a:srgbClr val="002060"/>
                </a:solidFill>
                <a:latin typeface="Californian FB" panose="0207040306080B030204" pitchFamily="18" charset="0"/>
                <a:cs typeface="Adobe Hebrew" panose="02040503050201020203" pitchFamily="18" charset="-79"/>
              </a:rPr>
              <a:t>JSS ACADEMY OF HIGHER EDUCATION AND RESEARCH</a:t>
            </a:r>
          </a:p>
          <a:p>
            <a:pPr algn="ctr">
              <a:lnSpc>
                <a:spcPct val="150000"/>
              </a:lnSpc>
            </a:pPr>
            <a:r>
              <a:rPr lang="en-IN" sz="3200" b="1">
                <a:solidFill>
                  <a:srgbClr val="002060"/>
                </a:solidFill>
                <a:latin typeface="Californian FB" panose="0207040306080B030204" pitchFamily="18" charset="0"/>
                <a:cs typeface="Adobe Hebrew" panose="02040503050201020203" pitchFamily="18" charset="-79"/>
              </a:rPr>
              <a:t>Department of Biotechnology and Bioinformatics</a:t>
            </a:r>
          </a:p>
          <a:p>
            <a:pPr algn="ctr">
              <a:lnSpc>
                <a:spcPct val="150000"/>
              </a:lnSpc>
            </a:pPr>
            <a:r>
              <a:rPr lang="en-IN" sz="3200" b="1">
                <a:solidFill>
                  <a:srgbClr val="002060"/>
                </a:solidFill>
                <a:latin typeface="Californian FB" panose="0207040306080B030204" pitchFamily="18" charset="0"/>
                <a:cs typeface="Adobe Hebrew" panose="02040503050201020203" pitchFamily="18" charset="-79"/>
              </a:rPr>
              <a:t>TISSUE </a:t>
            </a:r>
            <a:r>
              <a:rPr lang="en-IN" sz="3200" b="1">
                <a:solidFill>
                  <a:srgbClr val="002060"/>
                </a:solidFill>
                <a:latin typeface="Californian FB" panose="0207040306080B030204" pitchFamily="18" charset="0"/>
                <a:cs typeface="Adobe Hebrew" panose="02040503050201020203"/>
              </a:rPr>
              <a:t>ENGINEERING</a:t>
            </a:r>
            <a:r>
              <a:rPr lang="en-IN" sz="3200" b="1">
                <a:solidFill>
                  <a:srgbClr val="002060"/>
                </a:solidFill>
                <a:latin typeface="Californian FB" panose="0207040306080B030204" pitchFamily="18" charset="0"/>
                <a:cs typeface="Adobe Hebrew" panose="02040503050201020203" pitchFamily="18" charset="-79"/>
              </a:rPr>
              <a:t> AND REGENERATIVE MEDICINE</a:t>
            </a:r>
          </a:p>
          <a:p>
            <a:endParaRPr lang="en-IN"/>
          </a:p>
        </p:txBody>
      </p:sp>
      <p:sp>
        <p:nvSpPr>
          <p:cNvPr id="8" name="TextBox 7">
            <a:extLst>
              <a:ext uri="{FF2B5EF4-FFF2-40B4-BE49-F238E27FC236}">
                <a16:creationId xmlns:a16="http://schemas.microsoft.com/office/drawing/2014/main" id="{751E69BF-938D-D095-C688-006FDC57BC37}"/>
              </a:ext>
            </a:extLst>
          </p:cNvPr>
          <p:cNvSpPr txBox="1"/>
          <p:nvPr/>
        </p:nvSpPr>
        <p:spPr>
          <a:xfrm>
            <a:off x="312182" y="2674948"/>
            <a:ext cx="4557267" cy="1600438"/>
          </a:xfrm>
          <a:prstGeom prst="rect">
            <a:avLst/>
          </a:prstGeom>
          <a:noFill/>
        </p:spPr>
        <p:txBody>
          <a:bodyPr wrap="square" rtlCol="0">
            <a:spAutoFit/>
          </a:bodyPr>
          <a:lstStyle/>
          <a:p>
            <a:endParaRPr lang="en-IN" sz="2400">
              <a:solidFill>
                <a:schemeClr val="accent1">
                  <a:lumMod val="50000"/>
                </a:schemeClr>
              </a:solidFill>
              <a:latin typeface="Adobe Hebrew" panose="02040503050201020203" pitchFamily="18" charset="-79"/>
              <a:cs typeface="Adobe Hebrew" panose="02040503050201020203" pitchFamily="18" charset="-79"/>
            </a:endParaRPr>
          </a:p>
          <a:p>
            <a:r>
              <a:rPr lang="en-IN" sz="2800" b="1">
                <a:solidFill>
                  <a:srgbClr val="002060"/>
                </a:solidFill>
                <a:latin typeface="Californian FB" panose="0207040306080B030204" pitchFamily="18" charset="0"/>
                <a:cs typeface="Adobe Hebrew" panose="02040503050201020203" pitchFamily="18" charset="-79"/>
              </a:rPr>
              <a:t>COURSE COORDINATOR:</a:t>
            </a:r>
          </a:p>
          <a:p>
            <a:r>
              <a:rPr lang="en-IN" sz="2800">
                <a:solidFill>
                  <a:srgbClr val="002060"/>
                </a:solidFill>
                <a:latin typeface="Californian FB" panose="0207040306080B030204" pitchFamily="18" charset="0"/>
                <a:cs typeface="Adobe Hebrew" panose="02040503050201020203" pitchFamily="18" charset="-79"/>
              </a:rPr>
              <a:t>Dr. </a:t>
            </a:r>
            <a:r>
              <a:rPr lang="en-IN" sz="2800" err="1">
                <a:solidFill>
                  <a:srgbClr val="002060"/>
                </a:solidFill>
                <a:latin typeface="Californian FB" panose="0207040306080B030204" pitchFamily="18" charset="0"/>
                <a:cs typeface="Adobe Hebrew" panose="02040503050201020203" pitchFamily="18" charset="-79"/>
              </a:rPr>
              <a:t>Gopenath</a:t>
            </a:r>
            <a:r>
              <a:rPr lang="en-IN" sz="2800">
                <a:solidFill>
                  <a:srgbClr val="002060"/>
                </a:solidFill>
                <a:latin typeface="Californian FB" panose="0207040306080B030204" pitchFamily="18" charset="0"/>
                <a:cs typeface="Adobe Hebrew" panose="02040503050201020203" pitchFamily="18" charset="-79"/>
              </a:rPr>
              <a:t> T S</a:t>
            </a:r>
          </a:p>
          <a:p>
            <a:endParaRPr lang="en-IN"/>
          </a:p>
        </p:txBody>
      </p:sp>
      <p:sp>
        <p:nvSpPr>
          <p:cNvPr id="11" name="TextBox 10">
            <a:extLst>
              <a:ext uri="{FF2B5EF4-FFF2-40B4-BE49-F238E27FC236}">
                <a16:creationId xmlns:a16="http://schemas.microsoft.com/office/drawing/2014/main" id="{AFFD1744-4209-6FC2-31E7-3877AE70AF36}"/>
              </a:ext>
            </a:extLst>
          </p:cNvPr>
          <p:cNvSpPr txBox="1"/>
          <p:nvPr/>
        </p:nvSpPr>
        <p:spPr>
          <a:xfrm>
            <a:off x="476440" y="8651782"/>
            <a:ext cx="11137491" cy="4832092"/>
          </a:xfrm>
          <a:prstGeom prst="rect">
            <a:avLst/>
          </a:prstGeom>
          <a:noFill/>
        </p:spPr>
        <p:txBody>
          <a:bodyPr wrap="square">
            <a:spAutoFit/>
          </a:bodyPr>
          <a:lstStyle/>
          <a:p>
            <a:pPr marL="514350" indent="-514350">
              <a:buAutoNum type="arabicPeriod"/>
            </a:pPr>
            <a:endParaRPr lang="en-US" sz="2800" b="1" i="0">
              <a:solidFill>
                <a:srgbClr val="1F1F1F"/>
              </a:solidFill>
              <a:effectLst/>
              <a:latin typeface="Californian FB" panose="0207040306080B030204" pitchFamily="18" charset="0"/>
            </a:endParaRPr>
          </a:p>
          <a:p>
            <a:pPr marL="457200" indent="-457200" algn="just">
              <a:buFont typeface="Arial" panose="020B0604020202020204" pitchFamily="34" charset="0"/>
              <a:buChar char="•"/>
            </a:pPr>
            <a:r>
              <a:rPr lang="en-US" sz="2800" i="0">
                <a:solidFill>
                  <a:srgbClr val="002060"/>
                </a:solidFill>
                <a:effectLst/>
                <a:latin typeface="Californian FB" panose="0207040306080B030204" pitchFamily="18" charset="0"/>
              </a:rPr>
              <a:t>Cells are used as therapies to treat diseases by regenerating tissue, modulating immunity, or targeting cancer. </a:t>
            </a:r>
          </a:p>
          <a:p>
            <a:pPr marL="457200" indent="-457200" algn="just">
              <a:buFont typeface="Arial" panose="020B0604020202020204" pitchFamily="34" charset="0"/>
              <a:buChar char="•"/>
            </a:pPr>
            <a:r>
              <a:rPr lang="en-US" sz="2800" i="0">
                <a:solidFill>
                  <a:srgbClr val="002060"/>
                </a:solidFill>
                <a:effectLst/>
                <a:latin typeface="Californian FB" panose="0207040306080B030204" pitchFamily="18" charset="0"/>
              </a:rPr>
              <a:t>Types include: </a:t>
            </a:r>
          </a:p>
          <a:p>
            <a:pPr marL="1371600" lvl="2" indent="-457200" algn="just">
              <a:buSzPct val="50000"/>
              <a:buFont typeface="Courier New" panose="02070309020205020404" pitchFamily="49" charset="0"/>
              <a:buChar char="o"/>
            </a:pPr>
            <a:r>
              <a:rPr lang="en-US" sz="2800" i="0">
                <a:solidFill>
                  <a:srgbClr val="002060"/>
                </a:solidFill>
                <a:effectLst/>
                <a:latin typeface="Californian FB" panose="0207040306080B030204" pitchFamily="18" charset="0"/>
              </a:rPr>
              <a:t>Stem Cells</a:t>
            </a:r>
            <a:endParaRPr lang="en-US" sz="2800">
              <a:solidFill>
                <a:srgbClr val="002060"/>
              </a:solidFill>
              <a:latin typeface="Californian FB" panose="0207040306080B030204" pitchFamily="18" charset="0"/>
            </a:endParaRPr>
          </a:p>
          <a:p>
            <a:pPr marL="1371600" lvl="2" indent="-457200" algn="just">
              <a:buSzPct val="50000"/>
              <a:buFont typeface="Courier New" panose="02070309020205020404" pitchFamily="49" charset="0"/>
              <a:buChar char="o"/>
            </a:pPr>
            <a:r>
              <a:rPr lang="en-US" sz="2800" i="0">
                <a:solidFill>
                  <a:srgbClr val="002060"/>
                </a:solidFill>
                <a:effectLst/>
                <a:latin typeface="Californian FB" panose="0207040306080B030204" pitchFamily="18" charset="0"/>
              </a:rPr>
              <a:t>Immune Cells (like CAR-T)</a:t>
            </a:r>
          </a:p>
          <a:p>
            <a:pPr marL="1371600" lvl="2" indent="-457200" algn="just">
              <a:buSzPct val="50000"/>
              <a:buFont typeface="Courier New" panose="02070309020205020404" pitchFamily="49" charset="0"/>
              <a:buChar char="o"/>
            </a:pPr>
            <a:r>
              <a:rPr lang="en-US" sz="2800" i="0">
                <a:solidFill>
                  <a:srgbClr val="002060"/>
                </a:solidFill>
                <a:effectLst/>
                <a:latin typeface="Californian FB" panose="0207040306080B030204" pitchFamily="18" charset="0"/>
              </a:rPr>
              <a:t>Pancreatic Islet Cells</a:t>
            </a:r>
          </a:p>
          <a:p>
            <a:pPr marL="457200" indent="-457200" algn="just">
              <a:buFont typeface="Arial" panose="020B0604020202020204" pitchFamily="34" charset="0"/>
              <a:buChar char="•"/>
            </a:pPr>
            <a:r>
              <a:rPr lang="en-US" sz="2800" i="0">
                <a:solidFill>
                  <a:srgbClr val="002060"/>
                </a:solidFill>
                <a:effectLst/>
                <a:latin typeface="Californian FB" panose="0207040306080B030204" pitchFamily="18" charset="0"/>
              </a:rPr>
              <a:t>Act by replacing damaged cells, secreting healing factors, or directly attacking diseased cells. </a:t>
            </a:r>
          </a:p>
          <a:p>
            <a:pPr marL="457200" indent="-457200" algn="just">
              <a:buFont typeface="Arial" panose="020B0604020202020204" pitchFamily="34" charset="0"/>
              <a:buChar char="•"/>
            </a:pPr>
            <a:r>
              <a:rPr lang="en-US" sz="2800" i="0">
                <a:solidFill>
                  <a:srgbClr val="002060"/>
                </a:solidFill>
                <a:effectLst/>
                <a:latin typeface="Californian FB" panose="0207040306080B030204" pitchFamily="18" charset="0"/>
              </a:rPr>
              <a:t>Challenges include safety, scalability, personalization, and strict regulatory requirements.</a:t>
            </a:r>
            <a:endParaRPr lang="en-IN" sz="2800">
              <a:solidFill>
                <a:srgbClr val="002060"/>
              </a:solidFill>
              <a:latin typeface="Californian FB" panose="0207040306080B030204" pitchFamily="18" charset="0"/>
            </a:endParaRPr>
          </a:p>
        </p:txBody>
      </p:sp>
      <p:sp>
        <p:nvSpPr>
          <p:cNvPr id="13" name="TextBox 12">
            <a:extLst>
              <a:ext uri="{FF2B5EF4-FFF2-40B4-BE49-F238E27FC236}">
                <a16:creationId xmlns:a16="http://schemas.microsoft.com/office/drawing/2014/main" id="{F069773C-2E20-47A1-3423-F4F1F0F02E41}"/>
              </a:ext>
            </a:extLst>
          </p:cNvPr>
          <p:cNvSpPr txBox="1"/>
          <p:nvPr/>
        </p:nvSpPr>
        <p:spPr>
          <a:xfrm>
            <a:off x="-135993" y="7172399"/>
            <a:ext cx="12463985" cy="1446550"/>
          </a:xfrm>
          <a:prstGeom prst="rect">
            <a:avLst/>
          </a:prstGeom>
          <a:noFill/>
        </p:spPr>
        <p:txBody>
          <a:bodyPr wrap="square">
            <a:spAutoFit/>
          </a:bodyPr>
          <a:lstStyle/>
          <a:p>
            <a:pPr marL="0" indent="0" algn="ctr">
              <a:buNone/>
            </a:pPr>
            <a:r>
              <a:rPr lang="en-US" sz="4400" b="1" i="0">
                <a:solidFill>
                  <a:srgbClr val="002060"/>
                </a:solidFill>
                <a:effectLst/>
                <a:latin typeface="Californian FB" panose="0207040306080B030204" pitchFamily="18" charset="0"/>
              </a:rPr>
              <a:t>INTRODUCTION TO CELL AS THERAPEUTIC AGENTS</a:t>
            </a:r>
            <a:endParaRPr lang="en-US" sz="4400" b="1">
              <a:solidFill>
                <a:srgbClr val="002060"/>
              </a:solidFill>
              <a:latin typeface="Californian FB" panose="0207040306080B030204" pitchFamily="18" charset="0"/>
              <a:ea typeface="Calibri" panose="020F0502020204030204"/>
              <a:cs typeface="Calibri" panose="020F0502020204030204"/>
            </a:endParaRPr>
          </a:p>
        </p:txBody>
      </p:sp>
    </p:spTree>
    <p:extLst>
      <p:ext uri="{BB962C8B-B14F-4D97-AF65-F5344CB8AC3E}">
        <p14:creationId xmlns:p14="http://schemas.microsoft.com/office/powerpoint/2010/main" val="10808263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7C1D86-053B-E4B2-E0DC-880ABF2B3839}"/>
              </a:ext>
            </a:extLst>
          </p:cNvPr>
          <p:cNvSpPr txBox="1"/>
          <p:nvPr/>
        </p:nvSpPr>
        <p:spPr>
          <a:xfrm>
            <a:off x="878365" y="1361290"/>
            <a:ext cx="10764594" cy="5693866"/>
          </a:xfrm>
          <a:prstGeom prst="rect">
            <a:avLst/>
          </a:prstGeom>
          <a:noFill/>
        </p:spPr>
        <p:txBody>
          <a:bodyPr wrap="square" lIns="91440" tIns="45720" rIns="91440" bIns="45720" anchor="t">
            <a:spAutoFit/>
          </a:bodyPr>
          <a:lstStyle/>
          <a:p>
            <a:pPr marL="514350" indent="-514350" algn="just">
              <a:buFont typeface="Arial" panose="020B0604020202020204" pitchFamily="34" charset="0"/>
              <a:buChar char="•"/>
            </a:pPr>
            <a:r>
              <a:rPr lang="en-IN" sz="2800">
                <a:solidFill>
                  <a:srgbClr val="002060"/>
                </a:solidFill>
                <a:latin typeface="Californian FB" panose="0207040306080B030204" pitchFamily="18" charset="0"/>
              </a:rPr>
              <a:t>Cells: </a:t>
            </a:r>
          </a:p>
          <a:p>
            <a:pPr marL="971550" lvl="1" indent="-514350" algn="just">
              <a:buSzPct val="50000"/>
              <a:buFont typeface="Courier New" panose="02070309020205020404" pitchFamily="49" charset="0"/>
              <a:buChar char="o"/>
            </a:pPr>
            <a:r>
              <a:rPr lang="en-IN" sz="2800">
                <a:solidFill>
                  <a:srgbClr val="002060"/>
                </a:solidFill>
                <a:latin typeface="Californian FB"/>
              </a:rPr>
              <a:t>Hepatocytes are liver parenchyma cells and endothelial cells resident of macrophage.  </a:t>
            </a:r>
            <a:endParaRPr lang="en-IN" sz="2800">
              <a:solidFill>
                <a:srgbClr val="002060"/>
              </a:solidFill>
              <a:latin typeface="Californian FB" panose="0207040306080B030204" pitchFamily="18" charset="0"/>
            </a:endParaRPr>
          </a:p>
          <a:p>
            <a:pPr marL="971550" lvl="1" indent="-514350" algn="just">
              <a:buSzPct val="50000"/>
              <a:buFont typeface="Courier New" panose="02070309020205020404" pitchFamily="49" charset="0"/>
              <a:buChar char="o"/>
            </a:pPr>
            <a:r>
              <a:rPr lang="en-IN" sz="2800">
                <a:solidFill>
                  <a:srgbClr val="002060"/>
                </a:solidFill>
                <a:latin typeface="Californian FB"/>
              </a:rPr>
              <a:t>Interaction between hepatocytes and surrounding cells along with microenvirnment is neccessary for maintenance and proper function. </a:t>
            </a:r>
            <a:endParaRPr lang="en-IN" sz="2800">
              <a:solidFill>
                <a:srgbClr val="002060"/>
              </a:solidFill>
              <a:latin typeface="Californian FB" panose="0207040306080B030204" pitchFamily="18" charset="0"/>
            </a:endParaRPr>
          </a:p>
          <a:p>
            <a:pPr marL="514350" indent="-514350" algn="just">
              <a:buFont typeface="Arial" panose="020B0604020202020204" pitchFamily="34" charset="0"/>
              <a:buChar char="•"/>
            </a:pPr>
            <a:r>
              <a:rPr lang="en-IN" sz="2800">
                <a:solidFill>
                  <a:srgbClr val="002060"/>
                </a:solidFill>
                <a:latin typeface="Californian FB" panose="0207040306080B030204" pitchFamily="18" charset="0"/>
              </a:rPr>
              <a:t>Scaffolds: </a:t>
            </a:r>
          </a:p>
          <a:p>
            <a:pPr marL="971550" lvl="1" indent="-514350" algn="just">
              <a:buSzPct val="50000"/>
              <a:buFont typeface="Courier New" panose="02070309020205020404" pitchFamily="49" charset="0"/>
              <a:buChar char="o"/>
            </a:pPr>
            <a:r>
              <a:rPr lang="en-IN" sz="2800">
                <a:solidFill>
                  <a:srgbClr val="002060"/>
                </a:solidFill>
                <a:latin typeface="Californian FB"/>
              </a:rPr>
              <a:t>Cells embedded with artificial scaffolds having capacity to generate replicate and generate new ECM.</a:t>
            </a:r>
            <a:endParaRPr lang="en-IN" sz="2800">
              <a:solidFill>
                <a:srgbClr val="002060"/>
              </a:solidFill>
              <a:latin typeface="Californian FB" panose="0207040306080B030204" pitchFamily="18" charset="0"/>
            </a:endParaRPr>
          </a:p>
          <a:p>
            <a:pPr marL="971550" lvl="1" indent="-514350" algn="just">
              <a:buSzPct val="50000"/>
              <a:buFont typeface="Courier New" panose="02070309020205020404" pitchFamily="49" charset="0"/>
              <a:buChar char="o"/>
            </a:pPr>
            <a:r>
              <a:rPr lang="en-IN" sz="2800">
                <a:solidFill>
                  <a:srgbClr val="002060"/>
                </a:solidFill>
                <a:latin typeface="Californian FB"/>
              </a:rPr>
              <a:t>Biocamptability of scaffolds permit concurrent generation of new tissue along with matrix degradation.</a:t>
            </a:r>
          </a:p>
          <a:p>
            <a:pPr marL="971550" lvl="1" indent="-514350" algn="just">
              <a:buSzPct val="50000"/>
              <a:buFont typeface="Courier New" panose="02070309020205020404" pitchFamily="49" charset="0"/>
              <a:buChar char="o"/>
            </a:pPr>
            <a:endParaRPr lang="en-IN" sz="2800">
              <a:solidFill>
                <a:srgbClr val="002060"/>
              </a:solidFill>
              <a:latin typeface="Californian FB" panose="0207040306080B030204" pitchFamily="18" charset="0"/>
            </a:endParaRPr>
          </a:p>
          <a:p>
            <a:pPr marL="514350" indent="-514350" algn="just">
              <a:buFont typeface="Arial" panose="020B0604020202020204" pitchFamily="34" charset="0"/>
              <a:buChar char="•"/>
            </a:pPr>
            <a:endParaRPr lang="en-IN" sz="2800">
              <a:solidFill>
                <a:srgbClr val="002060"/>
              </a:solidFill>
              <a:latin typeface="Californian FB" panose="0207040306080B030204" pitchFamily="18" charset="0"/>
            </a:endParaRPr>
          </a:p>
        </p:txBody>
      </p:sp>
      <p:sp>
        <p:nvSpPr>
          <p:cNvPr id="5" name="TextBox 4">
            <a:extLst>
              <a:ext uri="{FF2B5EF4-FFF2-40B4-BE49-F238E27FC236}">
                <a16:creationId xmlns:a16="http://schemas.microsoft.com/office/drawing/2014/main" id="{53B5C17C-7CA1-7A69-43AD-3DD39802EF50}"/>
              </a:ext>
            </a:extLst>
          </p:cNvPr>
          <p:cNvSpPr txBox="1"/>
          <p:nvPr/>
        </p:nvSpPr>
        <p:spPr>
          <a:xfrm>
            <a:off x="2859314" y="301563"/>
            <a:ext cx="6096000" cy="769441"/>
          </a:xfrm>
          <a:prstGeom prst="rect">
            <a:avLst/>
          </a:prstGeom>
          <a:noFill/>
        </p:spPr>
        <p:txBody>
          <a:bodyPr wrap="square">
            <a:spAutoFit/>
          </a:bodyPr>
          <a:lstStyle/>
          <a:p>
            <a:pPr algn="ctr"/>
            <a:r>
              <a:rPr lang="en-IN" sz="4400" b="1">
                <a:solidFill>
                  <a:srgbClr val="002060"/>
                </a:solidFill>
                <a:latin typeface="Californian FB" panose="0207040306080B030204" pitchFamily="18" charset="0"/>
              </a:rPr>
              <a:t>MECHANISM </a:t>
            </a:r>
            <a:endParaRPr lang="en-IN" sz="4400" b="1">
              <a:solidFill>
                <a:srgbClr val="002060"/>
              </a:solidFill>
            </a:endParaRPr>
          </a:p>
        </p:txBody>
      </p:sp>
      <mc:AlternateContent xmlns:mc="http://schemas.openxmlformats.org/markup-compatibility/2006">
        <mc:Choice xmlns:am3d="http://schemas.microsoft.com/office/drawing/2017/model3d" Requires="am3d">
          <p:graphicFrame>
            <p:nvGraphicFramePr>
              <p:cNvPr id="7" name="3D Model 6" descr="Animal cell">
                <a:extLst>
                  <a:ext uri="{FF2B5EF4-FFF2-40B4-BE49-F238E27FC236}">
                    <a16:creationId xmlns:a16="http://schemas.microsoft.com/office/drawing/2014/main" id="{0E5A9069-1D69-4850-0E68-BEA087D1272B}"/>
                  </a:ext>
                </a:extLst>
              </p:cNvPr>
              <p:cNvGraphicFramePr>
                <a:graphicFrameLocks noChangeAspect="1"/>
              </p:cNvGraphicFramePr>
              <p:nvPr>
                <p:extLst>
                  <p:ext uri="{D42A27DB-BD31-4B8C-83A1-F6EECF244321}">
                    <p14:modId xmlns:p14="http://schemas.microsoft.com/office/powerpoint/2010/main" val="2228187535"/>
                  </p:ext>
                </p:extLst>
              </p:nvPr>
            </p:nvGraphicFramePr>
            <p:xfrm>
              <a:off x="11035862" y="56266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Animal cell">
                <a:extLst>
                  <a:ext uri="{FF2B5EF4-FFF2-40B4-BE49-F238E27FC236}">
                    <a16:creationId xmlns:a16="http://schemas.microsoft.com/office/drawing/2014/main" id="{0E5A9069-1D69-4850-0E68-BEA087D1272B}"/>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26666"/>
                <a:ext cx="1156138" cy="1231334"/>
              </a:xfrm>
              <a:prstGeom prst="rect">
                <a:avLst/>
              </a:prstGeom>
            </p:spPr>
          </p:pic>
        </mc:Fallback>
      </mc:AlternateContent>
      <p:sp>
        <p:nvSpPr>
          <p:cNvPr id="6" name="TextBox 5">
            <a:extLst>
              <a:ext uri="{FF2B5EF4-FFF2-40B4-BE49-F238E27FC236}">
                <a16:creationId xmlns:a16="http://schemas.microsoft.com/office/drawing/2014/main" id="{A4C6F9F5-F2F3-27A6-6D06-3FC942AA8934}"/>
              </a:ext>
            </a:extLst>
          </p:cNvPr>
          <p:cNvSpPr txBox="1"/>
          <p:nvPr/>
        </p:nvSpPr>
        <p:spPr>
          <a:xfrm>
            <a:off x="1075434" y="7050014"/>
            <a:ext cx="10764594" cy="4832092"/>
          </a:xfrm>
          <a:prstGeom prst="rect">
            <a:avLst/>
          </a:prstGeom>
          <a:noFill/>
        </p:spPr>
        <p:txBody>
          <a:bodyPr wrap="square" lIns="91440" tIns="45720" rIns="91440" bIns="45720" anchor="t">
            <a:spAutoFit/>
          </a:bodyPr>
          <a:lstStyle/>
          <a:p>
            <a:pPr marL="514350" indent="-514350" algn="just">
              <a:buFont typeface="Arial" panose="020B0604020202020204" pitchFamily="34" charset="0"/>
              <a:buChar char="•"/>
            </a:pPr>
            <a:r>
              <a:rPr lang="en-IN" sz="2800">
                <a:solidFill>
                  <a:srgbClr val="002060"/>
                </a:solidFill>
                <a:latin typeface="Californian FB"/>
              </a:rPr>
              <a:t>Engineered Tissue: </a:t>
            </a:r>
          </a:p>
          <a:p>
            <a:pPr marL="971550" lvl="1" indent="-514350" algn="just">
              <a:buSzPct val="50000"/>
              <a:buFont typeface="Courier New" panose="02070309020205020404" pitchFamily="49" charset="0"/>
              <a:buChar char="o"/>
            </a:pPr>
            <a:r>
              <a:rPr lang="en-IN" sz="2800">
                <a:solidFill>
                  <a:srgbClr val="002060"/>
                </a:solidFill>
                <a:latin typeface="Californian FB"/>
              </a:rPr>
              <a:t>3D culturing system contains ECM proteins which is made of hydrogels such as collagen</a:t>
            </a:r>
          </a:p>
          <a:p>
            <a:pPr marL="971550" lvl="1" indent="-514350" algn="just">
              <a:buSzPct val="50000"/>
              <a:buFont typeface="Courier New" panose="02070309020205020404" pitchFamily="49" charset="0"/>
              <a:buChar char="o"/>
            </a:pPr>
            <a:r>
              <a:rPr lang="en-IN" sz="2800">
                <a:solidFill>
                  <a:srgbClr val="002060"/>
                </a:solidFill>
                <a:latin typeface="Californian FB"/>
              </a:rPr>
              <a:t> 3D bioprinting aims to fabricate self assembled construction of cells using micro tissue as building blocks </a:t>
            </a:r>
            <a:endParaRPr lang="en-IN">
              <a:ea typeface="Calibri" panose="020F0502020204030204"/>
              <a:cs typeface="Calibri" panose="020F0502020204030204"/>
            </a:endParaRPr>
          </a:p>
          <a:p>
            <a:pPr marL="971550" lvl="1" indent="-514350" algn="just">
              <a:buSzPct val="50000"/>
              <a:buFont typeface="Courier New" panose="02070309020205020404" pitchFamily="49" charset="0"/>
              <a:buChar char="o"/>
            </a:pPr>
            <a:r>
              <a:rPr lang="en-IN" sz="2800">
                <a:solidFill>
                  <a:srgbClr val="002060"/>
                </a:solidFill>
                <a:latin typeface="Californian FB"/>
              </a:rPr>
              <a:t>Cells are suspended in hydrogels known as bio-inks which can be either natural like collagen and gelatin or synthetic such as polyvinylpyrrolidone(PVP) or polyethelyn gycol(PVP).</a:t>
            </a:r>
            <a:endParaRPr lang="en-IN" sz="2800">
              <a:solidFill>
                <a:srgbClr val="002060"/>
              </a:solidFill>
              <a:latin typeface="Californian FB"/>
              <a:ea typeface="Calibri"/>
              <a:cs typeface="Calibri"/>
            </a:endParaRPr>
          </a:p>
          <a:p>
            <a:pPr marL="971550" lvl="1" indent="-514350" algn="just">
              <a:buSzPct val="50000"/>
              <a:buFont typeface="Courier New" panose="02070309020205020404" pitchFamily="49" charset="0"/>
              <a:buChar char="o"/>
            </a:pPr>
            <a:r>
              <a:rPr lang="en-IN" sz="2800">
                <a:solidFill>
                  <a:srgbClr val="002060"/>
                </a:solidFill>
                <a:latin typeface="Californian FB"/>
                <a:ea typeface="Calibri"/>
                <a:cs typeface="Calibri"/>
              </a:rPr>
              <a:t>Decellularized is suitable for scaffold with proper and specific microstructure for implantation fo cells.</a:t>
            </a:r>
          </a:p>
          <a:p>
            <a:pPr lvl="1" algn="just"/>
            <a:endParaRPr lang="en-IN" sz="2800">
              <a:solidFill>
                <a:srgbClr val="002060"/>
              </a:solidFill>
              <a:latin typeface="Californian FB"/>
              <a:ea typeface="Calibri"/>
              <a:cs typeface="Calibri"/>
            </a:endParaRPr>
          </a:p>
        </p:txBody>
      </p:sp>
    </p:spTree>
    <p:extLst>
      <p:ext uri="{BB962C8B-B14F-4D97-AF65-F5344CB8AC3E}">
        <p14:creationId xmlns:p14="http://schemas.microsoft.com/office/powerpoint/2010/main" val="3216656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ECBFEA-72DD-9DA2-CC65-0D1378FE42B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8EE1AD8-4F9A-4BFE-EFD6-B3EF0A89CAB8}"/>
              </a:ext>
            </a:extLst>
          </p:cNvPr>
          <p:cNvSpPr txBox="1"/>
          <p:nvPr/>
        </p:nvSpPr>
        <p:spPr>
          <a:xfrm>
            <a:off x="878365" y="1361290"/>
            <a:ext cx="10764594" cy="4832092"/>
          </a:xfrm>
          <a:prstGeom prst="rect">
            <a:avLst/>
          </a:prstGeom>
          <a:noFill/>
        </p:spPr>
        <p:txBody>
          <a:bodyPr wrap="square" lIns="91440" tIns="45720" rIns="91440" bIns="45720" anchor="t">
            <a:spAutoFit/>
          </a:bodyPr>
          <a:lstStyle/>
          <a:p>
            <a:pPr marL="514350" indent="-514350" algn="just">
              <a:buFont typeface="Arial" panose="020B0604020202020204" pitchFamily="34" charset="0"/>
              <a:buChar char="•"/>
            </a:pPr>
            <a:r>
              <a:rPr lang="en-IN" sz="2800">
                <a:solidFill>
                  <a:srgbClr val="002060"/>
                </a:solidFill>
                <a:latin typeface="Californian FB"/>
              </a:rPr>
              <a:t>Engineered Tissue: </a:t>
            </a:r>
          </a:p>
          <a:p>
            <a:pPr marL="971550" lvl="1" indent="-514350" algn="just">
              <a:buSzPct val="50000"/>
              <a:buFont typeface="Courier New" panose="02070309020205020404" pitchFamily="49" charset="0"/>
              <a:buChar char="o"/>
            </a:pPr>
            <a:r>
              <a:rPr lang="en-IN" sz="2800">
                <a:solidFill>
                  <a:srgbClr val="002060"/>
                </a:solidFill>
                <a:latin typeface="Californian FB"/>
              </a:rPr>
              <a:t>3D culturing system contains ECM proteins which is made of hydrogels such as collagen</a:t>
            </a:r>
          </a:p>
          <a:p>
            <a:pPr marL="971550" lvl="1" indent="-514350" algn="just">
              <a:buSzPct val="50000"/>
              <a:buFont typeface="Courier New" panose="02070309020205020404" pitchFamily="49" charset="0"/>
              <a:buChar char="o"/>
            </a:pPr>
            <a:r>
              <a:rPr lang="en-IN" sz="2800">
                <a:solidFill>
                  <a:srgbClr val="002060"/>
                </a:solidFill>
                <a:latin typeface="Californian FB"/>
              </a:rPr>
              <a:t> 3D bioprinting aims to fabricate self assembled construction of cells using micro tissue as building blocks </a:t>
            </a:r>
            <a:endParaRPr lang="en-IN">
              <a:ea typeface="Calibri" panose="020F0502020204030204"/>
              <a:cs typeface="Calibri" panose="020F0502020204030204"/>
            </a:endParaRPr>
          </a:p>
          <a:p>
            <a:pPr marL="971550" lvl="1" indent="-514350" algn="just">
              <a:buSzPct val="50000"/>
              <a:buFont typeface="Courier New" panose="02070309020205020404" pitchFamily="49" charset="0"/>
              <a:buChar char="o"/>
            </a:pPr>
            <a:r>
              <a:rPr lang="en-IN" sz="2800">
                <a:solidFill>
                  <a:srgbClr val="002060"/>
                </a:solidFill>
                <a:latin typeface="Californian FB"/>
              </a:rPr>
              <a:t>Cells are suspended in hydrogels known as bio-inks which can be either natural like collagen and gelatin or synthetic such as polyvinylpyrrolidone(PVP) or polyethelyn gycol(PVP).</a:t>
            </a:r>
            <a:endParaRPr lang="en-IN" sz="2800">
              <a:solidFill>
                <a:srgbClr val="002060"/>
              </a:solidFill>
              <a:latin typeface="Californian FB"/>
              <a:ea typeface="Calibri"/>
              <a:cs typeface="Calibri"/>
            </a:endParaRPr>
          </a:p>
          <a:p>
            <a:pPr marL="971550" lvl="1" indent="-514350" algn="just">
              <a:buSzPct val="50000"/>
              <a:buFont typeface="Courier New" panose="02070309020205020404" pitchFamily="49" charset="0"/>
              <a:buChar char="o"/>
            </a:pPr>
            <a:r>
              <a:rPr lang="en-IN" sz="2800">
                <a:solidFill>
                  <a:srgbClr val="002060"/>
                </a:solidFill>
                <a:latin typeface="Californian FB"/>
                <a:ea typeface="Calibri"/>
                <a:cs typeface="Calibri"/>
              </a:rPr>
              <a:t>Decellularized is suitable for scaffold with proper and specific microstructure for implantation fo cells.</a:t>
            </a:r>
          </a:p>
          <a:p>
            <a:pPr lvl="1" algn="just"/>
            <a:endParaRPr lang="en-IN" sz="2800">
              <a:solidFill>
                <a:srgbClr val="002060"/>
              </a:solidFill>
              <a:latin typeface="Californian FB"/>
              <a:ea typeface="Calibri"/>
              <a:cs typeface="Calibri"/>
            </a:endParaRPr>
          </a:p>
        </p:txBody>
      </p:sp>
      <p:sp>
        <p:nvSpPr>
          <p:cNvPr id="5" name="TextBox 4">
            <a:extLst>
              <a:ext uri="{FF2B5EF4-FFF2-40B4-BE49-F238E27FC236}">
                <a16:creationId xmlns:a16="http://schemas.microsoft.com/office/drawing/2014/main" id="{C92B9E8A-6ED3-BEEB-29CF-F060E05184FD}"/>
              </a:ext>
            </a:extLst>
          </p:cNvPr>
          <p:cNvSpPr txBox="1"/>
          <p:nvPr/>
        </p:nvSpPr>
        <p:spPr>
          <a:xfrm>
            <a:off x="2859314" y="301563"/>
            <a:ext cx="6096000" cy="769441"/>
          </a:xfrm>
          <a:prstGeom prst="rect">
            <a:avLst/>
          </a:prstGeom>
          <a:noFill/>
        </p:spPr>
        <p:txBody>
          <a:bodyPr wrap="square">
            <a:spAutoFit/>
          </a:bodyPr>
          <a:lstStyle/>
          <a:p>
            <a:pPr algn="ctr"/>
            <a:r>
              <a:rPr lang="en-IN" sz="4400" b="1">
                <a:solidFill>
                  <a:srgbClr val="002060"/>
                </a:solidFill>
                <a:latin typeface="Californian FB" panose="0207040306080B030204" pitchFamily="18" charset="0"/>
              </a:rPr>
              <a:t>MECHANISM </a:t>
            </a:r>
            <a:endParaRPr lang="en-IN" sz="4400" b="1">
              <a:solidFill>
                <a:srgbClr val="002060"/>
              </a:solidFill>
            </a:endParaRPr>
          </a:p>
        </p:txBody>
      </p:sp>
      <mc:AlternateContent xmlns:mc="http://schemas.openxmlformats.org/markup-compatibility/2006">
        <mc:Choice xmlns:am3d="http://schemas.microsoft.com/office/drawing/2017/model3d" Requires="am3d">
          <p:graphicFrame>
            <p:nvGraphicFramePr>
              <p:cNvPr id="7" name="3D Model 6" descr="Animal cell">
                <a:extLst>
                  <a:ext uri="{FF2B5EF4-FFF2-40B4-BE49-F238E27FC236}">
                    <a16:creationId xmlns:a16="http://schemas.microsoft.com/office/drawing/2014/main" id="{A8D74D5F-7092-C5B0-FA69-6D0F9036B5F1}"/>
                  </a:ext>
                </a:extLst>
              </p:cNvPr>
              <p:cNvGraphicFramePr>
                <a:graphicFrameLocks noChangeAspect="1"/>
              </p:cNvGraphicFramePr>
              <p:nvPr/>
            </p:nvGraphicFramePr>
            <p:xfrm>
              <a:off x="11035862" y="56266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Animal cell">
                <a:extLst>
                  <a:ext uri="{FF2B5EF4-FFF2-40B4-BE49-F238E27FC236}">
                    <a16:creationId xmlns:a16="http://schemas.microsoft.com/office/drawing/2014/main" id="{A8D74D5F-7092-C5B0-FA69-6D0F9036B5F1}"/>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26666"/>
                <a:ext cx="1156138" cy="1231334"/>
              </a:xfrm>
              <a:prstGeom prst="rect">
                <a:avLst/>
              </a:prstGeom>
            </p:spPr>
          </p:pic>
        </mc:Fallback>
      </mc:AlternateContent>
      <p:sp>
        <p:nvSpPr>
          <p:cNvPr id="4" name="TextBox 3">
            <a:extLst>
              <a:ext uri="{FF2B5EF4-FFF2-40B4-BE49-F238E27FC236}">
                <a16:creationId xmlns:a16="http://schemas.microsoft.com/office/drawing/2014/main" id="{3B5CA1AF-0FE0-4FDF-82F8-CE8C5A80235C}"/>
              </a:ext>
            </a:extLst>
          </p:cNvPr>
          <p:cNvSpPr txBox="1"/>
          <p:nvPr/>
        </p:nvSpPr>
        <p:spPr>
          <a:xfrm>
            <a:off x="1193675" y="7141980"/>
            <a:ext cx="10764594" cy="1815882"/>
          </a:xfrm>
          <a:prstGeom prst="rect">
            <a:avLst/>
          </a:prstGeom>
          <a:noFill/>
        </p:spPr>
        <p:txBody>
          <a:bodyPr wrap="square" lIns="91440" tIns="45720" rIns="91440" bIns="45720" anchor="t">
            <a:spAutoFit/>
          </a:bodyPr>
          <a:lstStyle/>
          <a:p>
            <a:pPr marL="514350" indent="-514350" algn="just">
              <a:buFont typeface="Arial" panose="020B0604020202020204" pitchFamily="34" charset="0"/>
              <a:buChar char="•"/>
            </a:pPr>
            <a:r>
              <a:rPr lang="en-IN" sz="2800">
                <a:solidFill>
                  <a:srgbClr val="002060"/>
                </a:solidFill>
                <a:latin typeface="Californian FB"/>
              </a:rPr>
              <a:t>Implantation: </a:t>
            </a:r>
          </a:p>
          <a:p>
            <a:pPr marL="971550" lvl="1" indent="-514350" algn="just">
              <a:buSzPct val="50000"/>
              <a:buFont typeface="Courier New" panose="02070309020205020404" pitchFamily="49" charset="0"/>
              <a:buChar char="o"/>
            </a:pPr>
            <a:r>
              <a:rPr lang="en-IN" sz="2800">
                <a:solidFill>
                  <a:srgbClr val="002060"/>
                </a:solidFill>
                <a:latin typeface="Californian FB"/>
              </a:rPr>
              <a:t>The enginerred liver is surgically implanted inside the patient.</a:t>
            </a:r>
          </a:p>
          <a:p>
            <a:pPr marL="971550" lvl="1" indent="-514350" algn="just">
              <a:buSzPct val="50000"/>
              <a:buFont typeface="Courier New" panose="02070309020205020404" pitchFamily="49" charset="0"/>
              <a:buChar char="o"/>
            </a:pPr>
            <a:r>
              <a:rPr lang="en-IN" sz="2800">
                <a:solidFill>
                  <a:srgbClr val="002060"/>
                </a:solidFill>
                <a:latin typeface="Californian FB"/>
                <a:ea typeface="Calibri"/>
                <a:cs typeface="Calibri"/>
              </a:rPr>
              <a:t>Liver-on-a-chip or micro-platform-based bioreactor could provide a patient specific environment. </a:t>
            </a:r>
          </a:p>
        </p:txBody>
      </p:sp>
      <p:pic>
        <p:nvPicPr>
          <p:cNvPr id="8" name="Picture 7" descr="A diagram of a cell culture&#10;&#10;AI-generated content may be incorrect.">
            <a:extLst>
              <a:ext uri="{FF2B5EF4-FFF2-40B4-BE49-F238E27FC236}">
                <a16:creationId xmlns:a16="http://schemas.microsoft.com/office/drawing/2014/main" id="{FB4781CF-C608-A51A-B400-5B6A0F40044A}"/>
              </a:ext>
            </a:extLst>
          </p:cNvPr>
          <p:cNvPicPr>
            <a:picLocks noChangeAspect="1"/>
          </p:cNvPicPr>
          <p:nvPr/>
        </p:nvPicPr>
        <p:blipFill>
          <a:blip r:embed="rId4"/>
          <a:stretch>
            <a:fillRect/>
          </a:stretch>
        </p:blipFill>
        <p:spPr>
          <a:xfrm>
            <a:off x="1887428" y="8961383"/>
            <a:ext cx="9376212" cy="3347545"/>
          </a:xfrm>
          <a:prstGeom prst="rect">
            <a:avLst/>
          </a:prstGeom>
        </p:spPr>
      </p:pic>
    </p:spTree>
    <p:extLst>
      <p:ext uri="{BB962C8B-B14F-4D97-AF65-F5344CB8AC3E}">
        <p14:creationId xmlns:p14="http://schemas.microsoft.com/office/powerpoint/2010/main" val="120252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3FAE1-2180-B730-7ADF-BACD2288717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3997A91-6888-D44F-AC64-8BCFE051A7AA}"/>
              </a:ext>
            </a:extLst>
          </p:cNvPr>
          <p:cNvSpPr txBox="1"/>
          <p:nvPr/>
        </p:nvSpPr>
        <p:spPr>
          <a:xfrm>
            <a:off x="878365" y="1361290"/>
            <a:ext cx="10764594" cy="1815882"/>
          </a:xfrm>
          <a:prstGeom prst="rect">
            <a:avLst/>
          </a:prstGeom>
          <a:noFill/>
        </p:spPr>
        <p:txBody>
          <a:bodyPr wrap="square" lIns="91440" tIns="45720" rIns="91440" bIns="45720" anchor="t">
            <a:spAutoFit/>
          </a:bodyPr>
          <a:lstStyle/>
          <a:p>
            <a:pPr marL="514350" indent="-514350" algn="just">
              <a:buFont typeface="Arial" panose="020B0604020202020204" pitchFamily="34" charset="0"/>
              <a:buChar char="•"/>
            </a:pPr>
            <a:r>
              <a:rPr lang="en-IN" sz="2800">
                <a:solidFill>
                  <a:srgbClr val="002060"/>
                </a:solidFill>
                <a:latin typeface="Californian FB"/>
              </a:rPr>
              <a:t>Implantation: </a:t>
            </a:r>
          </a:p>
          <a:p>
            <a:pPr marL="971550" lvl="1" indent="-514350" algn="just">
              <a:buSzPct val="50000"/>
              <a:buFont typeface="Courier New" panose="02070309020205020404" pitchFamily="49" charset="0"/>
              <a:buChar char="o"/>
            </a:pPr>
            <a:r>
              <a:rPr lang="en-IN" sz="2800">
                <a:solidFill>
                  <a:srgbClr val="002060"/>
                </a:solidFill>
                <a:latin typeface="Californian FB"/>
              </a:rPr>
              <a:t>The enginerred liver is surgically implanted inside the patient.</a:t>
            </a:r>
          </a:p>
          <a:p>
            <a:pPr marL="971550" lvl="1" indent="-514350" algn="just">
              <a:buSzPct val="50000"/>
              <a:buFont typeface="Courier New" panose="02070309020205020404" pitchFamily="49" charset="0"/>
              <a:buChar char="o"/>
            </a:pPr>
            <a:r>
              <a:rPr lang="en-IN" sz="2800">
                <a:solidFill>
                  <a:srgbClr val="002060"/>
                </a:solidFill>
                <a:latin typeface="Californian FB"/>
                <a:ea typeface="Calibri"/>
                <a:cs typeface="Calibri"/>
              </a:rPr>
              <a:t>Liver-on-a-chip or micro-platform-based bioreactor could provide a patient specific environment. </a:t>
            </a:r>
          </a:p>
        </p:txBody>
      </p:sp>
      <p:sp>
        <p:nvSpPr>
          <p:cNvPr id="5" name="TextBox 4">
            <a:extLst>
              <a:ext uri="{FF2B5EF4-FFF2-40B4-BE49-F238E27FC236}">
                <a16:creationId xmlns:a16="http://schemas.microsoft.com/office/drawing/2014/main" id="{3D711D57-01C5-DAB4-761B-955A165755B0}"/>
              </a:ext>
            </a:extLst>
          </p:cNvPr>
          <p:cNvSpPr txBox="1"/>
          <p:nvPr/>
        </p:nvSpPr>
        <p:spPr>
          <a:xfrm>
            <a:off x="2859314" y="301563"/>
            <a:ext cx="6096000" cy="769441"/>
          </a:xfrm>
          <a:prstGeom prst="rect">
            <a:avLst/>
          </a:prstGeom>
          <a:noFill/>
        </p:spPr>
        <p:txBody>
          <a:bodyPr wrap="square">
            <a:spAutoFit/>
          </a:bodyPr>
          <a:lstStyle/>
          <a:p>
            <a:pPr algn="ctr"/>
            <a:r>
              <a:rPr lang="en-IN" sz="4400" b="1">
                <a:solidFill>
                  <a:srgbClr val="002060"/>
                </a:solidFill>
                <a:latin typeface="Californian FB" panose="0207040306080B030204" pitchFamily="18" charset="0"/>
              </a:rPr>
              <a:t>MECHANISM </a:t>
            </a:r>
            <a:endParaRPr lang="en-IN" sz="4400" b="1">
              <a:solidFill>
                <a:srgbClr val="002060"/>
              </a:solidFill>
            </a:endParaRPr>
          </a:p>
        </p:txBody>
      </p:sp>
      <mc:AlternateContent xmlns:mc="http://schemas.openxmlformats.org/markup-compatibility/2006">
        <mc:Choice xmlns:am3d="http://schemas.microsoft.com/office/drawing/2017/model3d" Requires="am3d">
          <p:graphicFrame>
            <p:nvGraphicFramePr>
              <p:cNvPr id="7" name="3D Model 6" descr="Animal cell">
                <a:extLst>
                  <a:ext uri="{FF2B5EF4-FFF2-40B4-BE49-F238E27FC236}">
                    <a16:creationId xmlns:a16="http://schemas.microsoft.com/office/drawing/2014/main" id="{E2C958B0-3DC1-CFFC-D1DD-FD7447999BFB}"/>
                  </a:ext>
                </a:extLst>
              </p:cNvPr>
              <p:cNvGraphicFramePr>
                <a:graphicFrameLocks noChangeAspect="1"/>
              </p:cNvGraphicFramePr>
              <p:nvPr/>
            </p:nvGraphicFramePr>
            <p:xfrm>
              <a:off x="11035862" y="56266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Animal cell">
                <a:extLst>
                  <a:ext uri="{FF2B5EF4-FFF2-40B4-BE49-F238E27FC236}">
                    <a16:creationId xmlns:a16="http://schemas.microsoft.com/office/drawing/2014/main" id="{E2C958B0-3DC1-CFFC-D1DD-FD7447999BFB}"/>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26666"/>
                <a:ext cx="1156138" cy="1231334"/>
              </a:xfrm>
              <a:prstGeom prst="rect">
                <a:avLst/>
              </a:prstGeom>
            </p:spPr>
          </p:pic>
        </mc:Fallback>
      </mc:AlternateContent>
      <p:pic>
        <p:nvPicPr>
          <p:cNvPr id="2" name="Picture 1" descr="A diagram of a cell culture&#10;&#10;AI-generated content may be incorrect.">
            <a:extLst>
              <a:ext uri="{FF2B5EF4-FFF2-40B4-BE49-F238E27FC236}">
                <a16:creationId xmlns:a16="http://schemas.microsoft.com/office/drawing/2014/main" id="{D1FBA54A-1945-C4FB-1536-D3ED541F5003}"/>
              </a:ext>
            </a:extLst>
          </p:cNvPr>
          <p:cNvPicPr>
            <a:picLocks noChangeAspect="1"/>
          </p:cNvPicPr>
          <p:nvPr/>
        </p:nvPicPr>
        <p:blipFill>
          <a:blip r:embed="rId4"/>
          <a:stretch>
            <a:fillRect/>
          </a:stretch>
        </p:blipFill>
        <p:spPr>
          <a:xfrm>
            <a:off x="810118" y="3180693"/>
            <a:ext cx="9376212" cy="3347545"/>
          </a:xfrm>
          <a:prstGeom prst="rect">
            <a:avLst/>
          </a:prstGeom>
        </p:spPr>
      </p:pic>
      <p:sp>
        <p:nvSpPr>
          <p:cNvPr id="6" name="TextBox 5">
            <a:extLst>
              <a:ext uri="{FF2B5EF4-FFF2-40B4-BE49-F238E27FC236}">
                <a16:creationId xmlns:a16="http://schemas.microsoft.com/office/drawing/2014/main" id="{8B8D3059-E61B-8492-6105-9E02A4B709E5}"/>
              </a:ext>
            </a:extLst>
          </p:cNvPr>
          <p:cNvSpPr txBox="1"/>
          <p:nvPr/>
        </p:nvSpPr>
        <p:spPr>
          <a:xfrm>
            <a:off x="2708541" y="6990145"/>
            <a:ext cx="6096000" cy="769441"/>
          </a:xfrm>
          <a:prstGeom prst="rect">
            <a:avLst/>
          </a:prstGeom>
          <a:noFill/>
        </p:spPr>
        <p:txBody>
          <a:bodyPr wrap="square">
            <a:spAutoFit/>
          </a:bodyPr>
          <a:lstStyle/>
          <a:p>
            <a:pPr algn="ctr"/>
            <a:r>
              <a:rPr lang="en-IN" sz="4400" b="1">
                <a:solidFill>
                  <a:srgbClr val="002060"/>
                </a:solidFill>
                <a:latin typeface="Californian FB" panose="0207040306080B030204" pitchFamily="18" charset="0"/>
              </a:rPr>
              <a:t>ADVANTAGES</a:t>
            </a:r>
          </a:p>
        </p:txBody>
      </p:sp>
      <p:sp>
        <p:nvSpPr>
          <p:cNvPr id="9" name="TextBox 8">
            <a:extLst>
              <a:ext uri="{FF2B5EF4-FFF2-40B4-BE49-F238E27FC236}">
                <a16:creationId xmlns:a16="http://schemas.microsoft.com/office/drawing/2014/main" id="{C470F0C7-C8C2-EB52-4776-A7737C8709C5}"/>
              </a:ext>
            </a:extLst>
          </p:cNvPr>
          <p:cNvSpPr txBox="1"/>
          <p:nvPr/>
        </p:nvSpPr>
        <p:spPr>
          <a:xfrm>
            <a:off x="1025109" y="8004289"/>
            <a:ext cx="6618514" cy="3108543"/>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IN" sz="2800">
                <a:solidFill>
                  <a:srgbClr val="002060"/>
                </a:solidFill>
                <a:latin typeface="Californian FB"/>
              </a:rPr>
              <a:t>Restoring function</a:t>
            </a:r>
          </a:p>
          <a:p>
            <a:pPr marL="285750" indent="-285750">
              <a:buFont typeface="Arial" panose="020B0604020202020204" pitchFamily="34" charset="0"/>
              <a:buChar char="•"/>
            </a:pPr>
            <a:r>
              <a:rPr lang="en-IN" sz="2800">
                <a:solidFill>
                  <a:srgbClr val="002060"/>
                </a:solidFill>
                <a:latin typeface="Californian FB"/>
              </a:rPr>
              <a:t>Disease models</a:t>
            </a:r>
          </a:p>
          <a:p>
            <a:pPr marL="285750" indent="-285750">
              <a:buFont typeface="Arial" panose="020B0604020202020204" pitchFamily="34" charset="0"/>
              <a:buChar char="•"/>
            </a:pPr>
            <a:r>
              <a:rPr lang="en-IN" sz="2800">
                <a:solidFill>
                  <a:srgbClr val="002060"/>
                </a:solidFill>
                <a:latin typeface="Californian FB"/>
              </a:rPr>
              <a:t>Testing therapies</a:t>
            </a:r>
          </a:p>
          <a:p>
            <a:pPr marL="285750" indent="-285750">
              <a:buFont typeface="Arial" panose="020B0604020202020204" pitchFamily="34" charset="0"/>
              <a:buChar char="•"/>
            </a:pPr>
            <a:r>
              <a:rPr lang="en-IN" sz="2800">
                <a:solidFill>
                  <a:srgbClr val="002060"/>
                </a:solidFill>
                <a:latin typeface="Californian FB"/>
              </a:rPr>
              <a:t>Reducing the need for organ transplants and animal testing.</a:t>
            </a:r>
            <a:endParaRPr lang="en-IN" sz="2800">
              <a:solidFill>
                <a:srgbClr val="002060"/>
              </a:solidFill>
              <a:latin typeface="Californian FB" panose="0207040306080B030204" pitchFamily="18" charset="0"/>
            </a:endParaRPr>
          </a:p>
          <a:p>
            <a:pPr marL="285750" indent="-285750">
              <a:buFont typeface="Arial" panose="020B0604020202020204" pitchFamily="34" charset="0"/>
              <a:buChar char="•"/>
            </a:pPr>
            <a:r>
              <a:rPr lang="en-IN" sz="2800">
                <a:solidFill>
                  <a:srgbClr val="002060"/>
                </a:solidFill>
                <a:latin typeface="Californian FB"/>
              </a:rPr>
              <a:t>Drug development</a:t>
            </a:r>
          </a:p>
          <a:p>
            <a:pPr marL="285750" indent="-285750">
              <a:buFont typeface="Arial" panose="020B0604020202020204" pitchFamily="34" charset="0"/>
              <a:buChar char="•"/>
            </a:pPr>
            <a:r>
              <a:rPr lang="en-IN" sz="2800">
                <a:solidFill>
                  <a:srgbClr val="002060"/>
                </a:solidFill>
                <a:latin typeface="Californian FB"/>
              </a:rPr>
              <a:t>Personalized medicine</a:t>
            </a:r>
            <a:endParaRPr lang="en-IN">
              <a:solidFill>
                <a:srgbClr val="002060"/>
              </a:solidFill>
              <a:latin typeface="Californian FB"/>
            </a:endParaRPr>
          </a:p>
        </p:txBody>
      </p:sp>
      <p:pic>
        <p:nvPicPr>
          <p:cNvPr id="13" name="Picture 12" descr="A diagram of a tissue engineering approach&#10;&#10;AI-generated content may be incorrect.">
            <a:extLst>
              <a:ext uri="{FF2B5EF4-FFF2-40B4-BE49-F238E27FC236}">
                <a16:creationId xmlns:a16="http://schemas.microsoft.com/office/drawing/2014/main" id="{A95AD04B-2E15-9153-78CC-D55DBB7125C9}"/>
              </a:ext>
            </a:extLst>
          </p:cNvPr>
          <p:cNvPicPr>
            <a:picLocks noChangeAspect="1"/>
          </p:cNvPicPr>
          <p:nvPr/>
        </p:nvPicPr>
        <p:blipFill>
          <a:blip r:embed="rId5">
            <a:extLst>
              <a:ext uri="{28A0092B-C50C-407E-A947-70E740481C1C}">
                <a14:useLocalDpi xmlns:a14="http://schemas.microsoft.com/office/drawing/2010/main" val="0"/>
              </a:ext>
            </a:extLst>
          </a:blip>
          <a:srcRect t="45053"/>
          <a:stretch/>
        </p:blipFill>
        <p:spPr>
          <a:xfrm>
            <a:off x="7647509" y="7770224"/>
            <a:ext cx="4426250" cy="4041440"/>
          </a:xfrm>
          <a:prstGeom prst="rect">
            <a:avLst/>
          </a:prstGeom>
        </p:spPr>
      </p:pic>
    </p:spTree>
    <p:extLst>
      <p:ext uri="{BB962C8B-B14F-4D97-AF65-F5344CB8AC3E}">
        <p14:creationId xmlns:p14="http://schemas.microsoft.com/office/powerpoint/2010/main" val="3333630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F3D404-4B8F-9E4E-40E5-A4D022C50989}"/>
              </a:ext>
            </a:extLst>
          </p:cNvPr>
          <p:cNvSpPr txBox="1"/>
          <p:nvPr/>
        </p:nvSpPr>
        <p:spPr>
          <a:xfrm>
            <a:off x="447040" y="1435323"/>
            <a:ext cx="6618514" cy="3108543"/>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IN" sz="2800">
                <a:solidFill>
                  <a:srgbClr val="002060"/>
                </a:solidFill>
                <a:latin typeface="Californian FB"/>
              </a:rPr>
              <a:t>Restoring function</a:t>
            </a:r>
          </a:p>
          <a:p>
            <a:pPr marL="285750" indent="-285750">
              <a:buFont typeface="Arial" panose="020B0604020202020204" pitchFamily="34" charset="0"/>
              <a:buChar char="•"/>
            </a:pPr>
            <a:r>
              <a:rPr lang="en-IN" sz="2800">
                <a:solidFill>
                  <a:srgbClr val="002060"/>
                </a:solidFill>
                <a:latin typeface="Californian FB"/>
              </a:rPr>
              <a:t>Disease models</a:t>
            </a:r>
          </a:p>
          <a:p>
            <a:pPr marL="285750" indent="-285750">
              <a:buFont typeface="Arial" panose="020B0604020202020204" pitchFamily="34" charset="0"/>
              <a:buChar char="•"/>
            </a:pPr>
            <a:r>
              <a:rPr lang="en-IN" sz="2800">
                <a:solidFill>
                  <a:srgbClr val="002060"/>
                </a:solidFill>
                <a:latin typeface="Californian FB"/>
              </a:rPr>
              <a:t>Testing therapies</a:t>
            </a:r>
          </a:p>
          <a:p>
            <a:pPr marL="285750" indent="-285750">
              <a:buFont typeface="Arial" panose="020B0604020202020204" pitchFamily="34" charset="0"/>
              <a:buChar char="•"/>
            </a:pPr>
            <a:r>
              <a:rPr lang="en-IN" sz="2800">
                <a:solidFill>
                  <a:srgbClr val="002060"/>
                </a:solidFill>
                <a:latin typeface="Californian FB"/>
              </a:rPr>
              <a:t>Reducing the need for organ transplants and animal testing.</a:t>
            </a:r>
            <a:endParaRPr lang="en-IN" sz="2800">
              <a:solidFill>
                <a:srgbClr val="002060"/>
              </a:solidFill>
              <a:latin typeface="Californian FB" panose="0207040306080B030204" pitchFamily="18" charset="0"/>
            </a:endParaRPr>
          </a:p>
          <a:p>
            <a:pPr marL="285750" indent="-285750">
              <a:buFont typeface="Arial" panose="020B0604020202020204" pitchFamily="34" charset="0"/>
              <a:buChar char="•"/>
            </a:pPr>
            <a:r>
              <a:rPr lang="en-IN" sz="2800">
                <a:solidFill>
                  <a:srgbClr val="002060"/>
                </a:solidFill>
                <a:latin typeface="Californian FB"/>
              </a:rPr>
              <a:t>Drug development</a:t>
            </a:r>
          </a:p>
          <a:p>
            <a:pPr marL="285750" indent="-285750">
              <a:buFont typeface="Arial" panose="020B0604020202020204" pitchFamily="34" charset="0"/>
              <a:buChar char="•"/>
            </a:pPr>
            <a:r>
              <a:rPr lang="en-IN" sz="2800">
                <a:solidFill>
                  <a:srgbClr val="002060"/>
                </a:solidFill>
                <a:latin typeface="Californian FB"/>
              </a:rPr>
              <a:t>Personalized medicine</a:t>
            </a:r>
            <a:endParaRPr lang="en-IN">
              <a:solidFill>
                <a:srgbClr val="002060"/>
              </a:solidFill>
              <a:latin typeface="Californian FB"/>
            </a:endParaRPr>
          </a:p>
        </p:txBody>
      </p:sp>
      <mc:AlternateContent xmlns:mc="http://schemas.openxmlformats.org/markup-compatibility/2006">
        <mc:Choice xmlns:am3d="http://schemas.microsoft.com/office/drawing/2017/model3d" Requires="am3d">
          <p:graphicFrame>
            <p:nvGraphicFramePr>
              <p:cNvPr id="4" name="3D Model 3" descr="Animal cell">
                <a:extLst>
                  <a:ext uri="{FF2B5EF4-FFF2-40B4-BE49-F238E27FC236}">
                    <a16:creationId xmlns:a16="http://schemas.microsoft.com/office/drawing/2014/main" id="{02F4792F-2EEC-7FDB-674F-0336B7765CE1}"/>
                  </a:ext>
                </a:extLst>
              </p:cNvPr>
              <p:cNvGraphicFramePr>
                <a:graphicFrameLocks noChangeAspect="1"/>
              </p:cNvGraphicFramePr>
              <p:nvPr>
                <p:extLst>
                  <p:ext uri="{D42A27DB-BD31-4B8C-83A1-F6EECF244321}">
                    <p14:modId xmlns:p14="http://schemas.microsoft.com/office/powerpoint/2010/main" val="2228187535"/>
                  </p:ext>
                </p:extLst>
              </p:nvPr>
            </p:nvGraphicFramePr>
            <p:xfrm>
              <a:off x="11035862" y="56266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Animal cell">
                <a:extLst>
                  <a:ext uri="{FF2B5EF4-FFF2-40B4-BE49-F238E27FC236}">
                    <a16:creationId xmlns:a16="http://schemas.microsoft.com/office/drawing/2014/main" id="{02F4792F-2EEC-7FDB-674F-0336B7765CE1}"/>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26666"/>
                <a:ext cx="1156138" cy="1231334"/>
              </a:xfrm>
              <a:prstGeom prst="rect">
                <a:avLst/>
              </a:prstGeom>
            </p:spPr>
          </p:pic>
        </mc:Fallback>
      </mc:AlternateContent>
      <p:sp>
        <p:nvSpPr>
          <p:cNvPr id="6" name="TextBox 5">
            <a:extLst>
              <a:ext uri="{FF2B5EF4-FFF2-40B4-BE49-F238E27FC236}">
                <a16:creationId xmlns:a16="http://schemas.microsoft.com/office/drawing/2014/main" id="{BD03D1FF-788A-DCEC-18D8-881941D493E6}"/>
              </a:ext>
            </a:extLst>
          </p:cNvPr>
          <p:cNvSpPr txBox="1"/>
          <p:nvPr/>
        </p:nvSpPr>
        <p:spPr>
          <a:xfrm>
            <a:off x="2931886" y="316076"/>
            <a:ext cx="6096000" cy="769441"/>
          </a:xfrm>
          <a:prstGeom prst="rect">
            <a:avLst/>
          </a:prstGeom>
          <a:noFill/>
        </p:spPr>
        <p:txBody>
          <a:bodyPr wrap="square">
            <a:spAutoFit/>
          </a:bodyPr>
          <a:lstStyle/>
          <a:p>
            <a:pPr algn="ctr"/>
            <a:r>
              <a:rPr lang="en-IN" sz="4400" b="1">
                <a:solidFill>
                  <a:srgbClr val="002060"/>
                </a:solidFill>
                <a:latin typeface="Californian FB" panose="0207040306080B030204" pitchFamily="18" charset="0"/>
              </a:rPr>
              <a:t>ADVANTAGES</a:t>
            </a:r>
          </a:p>
        </p:txBody>
      </p:sp>
      <p:pic>
        <p:nvPicPr>
          <p:cNvPr id="8" name="Picture 7">
            <a:extLst>
              <a:ext uri="{FF2B5EF4-FFF2-40B4-BE49-F238E27FC236}">
                <a16:creationId xmlns:a16="http://schemas.microsoft.com/office/drawing/2014/main" id="{9679B4C3-DC6F-B5A6-6E84-4332AE6318A4}"/>
              </a:ext>
            </a:extLst>
          </p:cNvPr>
          <p:cNvPicPr>
            <a:picLocks noChangeAspect="1"/>
          </p:cNvPicPr>
          <p:nvPr/>
        </p:nvPicPr>
        <p:blipFill>
          <a:blip r:embed="rId4">
            <a:extLst>
              <a:ext uri="{28A0092B-C50C-407E-A947-70E740481C1C}">
                <a14:useLocalDpi xmlns:a14="http://schemas.microsoft.com/office/drawing/2010/main" val="0"/>
              </a:ext>
            </a:extLst>
          </a:blip>
          <a:srcRect t="45053"/>
          <a:stretch/>
        </p:blipFill>
        <p:spPr>
          <a:xfrm>
            <a:off x="7187681" y="1358914"/>
            <a:ext cx="4426250" cy="4041440"/>
          </a:xfrm>
          <a:prstGeom prst="rect">
            <a:avLst/>
          </a:prstGeom>
        </p:spPr>
      </p:pic>
      <mc:AlternateContent xmlns:mc="http://schemas.openxmlformats.org/markup-compatibility/2006">
        <mc:Choice xmlns:am3d="http://schemas.microsoft.com/office/drawing/2017/model3d" Requires="am3d">
          <p:graphicFrame>
            <p:nvGraphicFramePr>
              <p:cNvPr id="9" name="3D Model 8" descr="Animal cell">
                <a:extLst>
                  <a:ext uri="{FF2B5EF4-FFF2-40B4-BE49-F238E27FC236}">
                    <a16:creationId xmlns:a16="http://schemas.microsoft.com/office/drawing/2014/main" id="{AF76DC94-C0A0-8538-264C-5F22ABF68CAF}"/>
                  </a:ext>
                </a:extLst>
              </p:cNvPr>
              <p:cNvGraphicFramePr>
                <a:graphicFrameLocks noChangeAspect="1"/>
              </p:cNvGraphicFramePr>
              <p:nvPr>
                <p:extLst>
                  <p:ext uri="{D42A27DB-BD31-4B8C-83A1-F6EECF244321}">
                    <p14:modId xmlns:p14="http://schemas.microsoft.com/office/powerpoint/2010/main" val="2886097639"/>
                  </p:ext>
                </p:extLst>
              </p:nvPr>
            </p:nvGraphicFramePr>
            <p:xfrm>
              <a:off x="11035862" y="12632170"/>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Animal cell">
                <a:extLst>
                  <a:ext uri="{FF2B5EF4-FFF2-40B4-BE49-F238E27FC236}">
                    <a16:creationId xmlns:a16="http://schemas.microsoft.com/office/drawing/2014/main" id="{AF76DC94-C0A0-8538-264C-5F22ABF68CAF}"/>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12632170"/>
                <a:ext cx="1156138" cy="1231334"/>
              </a:xfrm>
              <a:prstGeom prst="rect">
                <a:avLst/>
              </a:prstGeom>
            </p:spPr>
          </p:pic>
        </mc:Fallback>
      </mc:AlternateContent>
      <p:sp>
        <p:nvSpPr>
          <p:cNvPr id="10" name="TextBox 9">
            <a:extLst>
              <a:ext uri="{FF2B5EF4-FFF2-40B4-BE49-F238E27FC236}">
                <a16:creationId xmlns:a16="http://schemas.microsoft.com/office/drawing/2014/main" id="{948B06DE-582C-6EEE-24D2-D3C45EE67278}"/>
              </a:ext>
            </a:extLst>
          </p:cNvPr>
          <p:cNvSpPr txBox="1"/>
          <p:nvPr/>
        </p:nvSpPr>
        <p:spPr>
          <a:xfrm>
            <a:off x="3050458" y="7456918"/>
            <a:ext cx="6091084" cy="769441"/>
          </a:xfrm>
          <a:prstGeom prst="rect">
            <a:avLst/>
          </a:prstGeom>
          <a:noFill/>
        </p:spPr>
        <p:txBody>
          <a:bodyPr wrap="square">
            <a:spAutoFit/>
          </a:bodyPr>
          <a:lstStyle/>
          <a:p>
            <a:r>
              <a:rPr kumimoji="0" lang="en-IN" sz="44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KNEE CELL THERAPY</a:t>
            </a:r>
            <a:endParaRPr lang="en-IN"/>
          </a:p>
        </p:txBody>
      </p:sp>
      <p:sp>
        <p:nvSpPr>
          <p:cNvPr id="11" name="TextBox 10">
            <a:extLst>
              <a:ext uri="{FF2B5EF4-FFF2-40B4-BE49-F238E27FC236}">
                <a16:creationId xmlns:a16="http://schemas.microsoft.com/office/drawing/2014/main" id="{AFC68310-4EDC-BA08-A061-88BE2977F498}"/>
              </a:ext>
            </a:extLst>
          </p:cNvPr>
          <p:cNvSpPr txBox="1"/>
          <p:nvPr/>
        </p:nvSpPr>
        <p:spPr>
          <a:xfrm>
            <a:off x="997169" y="8603956"/>
            <a:ext cx="10197662" cy="3255763"/>
          </a:xfrm>
          <a:prstGeom prst="rect">
            <a:avLst/>
          </a:prstGeom>
          <a:noFill/>
        </p:spPr>
        <p:txBody>
          <a:bodyPr wrap="square">
            <a:spAutoFit/>
          </a:bodyPr>
          <a:lstStyle/>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Often referred to as regenerative cell therapy or stem cell therapy.</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A treatment approach used to address various knee problems, such as joint pain, cartilage damage, and osteoarthritis. </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The cells used are :</a:t>
            </a:r>
          </a:p>
          <a:p>
            <a:pPr marL="971550" marR="0" lvl="1" indent="-514350" algn="just" defTabSz="914400" rtl="0" eaLnBrk="1" fontAlgn="auto" latinLnBrk="0" hangingPunct="1">
              <a:lnSpc>
                <a:spcPct val="90000"/>
              </a:lnSpc>
              <a:spcBef>
                <a:spcPts val="500"/>
              </a:spcBef>
              <a:spcAft>
                <a:spcPts val="0"/>
              </a:spcAft>
              <a:buClrTx/>
              <a:buSzTx/>
              <a:buFont typeface="+mj-lt"/>
              <a:buAutoNum type="romanLcPeriod"/>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Stem Cells</a:t>
            </a:r>
          </a:p>
          <a:p>
            <a:pPr marL="971550" marR="0" lvl="1" indent="-514350" algn="just" defTabSz="914400" rtl="0" eaLnBrk="1" fontAlgn="auto" latinLnBrk="0" hangingPunct="1">
              <a:lnSpc>
                <a:spcPct val="90000"/>
              </a:lnSpc>
              <a:spcBef>
                <a:spcPts val="500"/>
              </a:spcBef>
              <a:spcAft>
                <a:spcPts val="0"/>
              </a:spcAft>
              <a:buClrTx/>
              <a:buSzTx/>
              <a:buFont typeface="+mj-lt"/>
              <a:buAutoNum type="romanLcPeriod"/>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Platelet-rich plasma (PRP) cells</a:t>
            </a:r>
          </a:p>
          <a:p>
            <a:pPr marL="971550" marR="0" lvl="1" indent="-514350" algn="just" defTabSz="914400" rtl="0" eaLnBrk="1" fontAlgn="auto" latinLnBrk="0" hangingPunct="1">
              <a:lnSpc>
                <a:spcPct val="90000"/>
              </a:lnSpc>
              <a:spcBef>
                <a:spcPts val="500"/>
              </a:spcBef>
              <a:spcAft>
                <a:spcPts val="0"/>
              </a:spcAft>
              <a:buClrTx/>
              <a:buSzTx/>
              <a:buFont typeface="+mj-lt"/>
              <a:buAutoNum type="romanLcPeriod"/>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Mesenchymal Stem Cells</a:t>
            </a:r>
          </a:p>
        </p:txBody>
      </p:sp>
    </p:spTree>
    <p:extLst>
      <p:ext uri="{BB962C8B-B14F-4D97-AF65-F5344CB8AC3E}">
        <p14:creationId xmlns:p14="http://schemas.microsoft.com/office/powerpoint/2010/main" val="8739614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Animal cell">
                <a:extLst>
                  <a:ext uri="{FF2B5EF4-FFF2-40B4-BE49-F238E27FC236}">
                    <a16:creationId xmlns:a16="http://schemas.microsoft.com/office/drawing/2014/main" id="{07C75041-7B0F-9DCA-A461-3F9C94351B54}"/>
                  </a:ext>
                </a:extLst>
              </p:cNvPr>
              <p:cNvGraphicFramePr>
                <a:graphicFrameLocks noChangeAspect="1"/>
              </p:cNvGraphicFramePr>
              <p:nvPr>
                <p:extLst>
                  <p:ext uri="{D42A27DB-BD31-4B8C-83A1-F6EECF244321}">
                    <p14:modId xmlns:p14="http://schemas.microsoft.com/office/powerpoint/2010/main" val="315792142"/>
                  </p:ext>
                </p:extLst>
              </p:nvPr>
            </p:nvGraphicFramePr>
            <p:xfrm>
              <a:off x="11035862" y="5641414"/>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Animal cell">
                <a:extLst>
                  <a:ext uri="{FF2B5EF4-FFF2-40B4-BE49-F238E27FC236}">
                    <a16:creationId xmlns:a16="http://schemas.microsoft.com/office/drawing/2014/main" id="{07C75041-7B0F-9DCA-A461-3F9C94351B54}"/>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41414"/>
                <a:ext cx="1156138" cy="1231334"/>
              </a:xfrm>
              <a:prstGeom prst="rect">
                <a:avLst/>
              </a:prstGeom>
            </p:spPr>
          </p:pic>
        </mc:Fallback>
      </mc:AlternateContent>
      <p:sp>
        <p:nvSpPr>
          <p:cNvPr id="13" name="TextBox 12">
            <a:extLst>
              <a:ext uri="{FF2B5EF4-FFF2-40B4-BE49-F238E27FC236}">
                <a16:creationId xmlns:a16="http://schemas.microsoft.com/office/drawing/2014/main" id="{6790248C-EB37-88B1-50E9-8B376C176B6B}"/>
              </a:ext>
            </a:extLst>
          </p:cNvPr>
          <p:cNvSpPr txBox="1"/>
          <p:nvPr/>
        </p:nvSpPr>
        <p:spPr>
          <a:xfrm>
            <a:off x="3050458" y="466162"/>
            <a:ext cx="6091084" cy="769441"/>
          </a:xfrm>
          <a:prstGeom prst="rect">
            <a:avLst/>
          </a:prstGeom>
          <a:noFill/>
        </p:spPr>
        <p:txBody>
          <a:bodyPr wrap="square">
            <a:spAutoFit/>
          </a:bodyPr>
          <a:lstStyle/>
          <a:p>
            <a:r>
              <a:rPr kumimoji="0" lang="en-IN" sz="44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KNEE CELL THERAPY</a:t>
            </a:r>
            <a:endParaRPr lang="en-IN"/>
          </a:p>
        </p:txBody>
      </p:sp>
      <p:sp>
        <p:nvSpPr>
          <p:cNvPr id="17" name="TextBox 16">
            <a:extLst>
              <a:ext uri="{FF2B5EF4-FFF2-40B4-BE49-F238E27FC236}">
                <a16:creationId xmlns:a16="http://schemas.microsoft.com/office/drawing/2014/main" id="{CAC1DEFC-760E-BB0F-DCC3-07895B55E254}"/>
              </a:ext>
            </a:extLst>
          </p:cNvPr>
          <p:cNvSpPr txBox="1"/>
          <p:nvPr/>
        </p:nvSpPr>
        <p:spPr>
          <a:xfrm>
            <a:off x="997169" y="1613200"/>
            <a:ext cx="10197662" cy="3255763"/>
          </a:xfrm>
          <a:prstGeom prst="rect">
            <a:avLst/>
          </a:prstGeom>
          <a:noFill/>
        </p:spPr>
        <p:txBody>
          <a:bodyPr wrap="square">
            <a:spAutoFit/>
          </a:bodyPr>
          <a:lstStyle/>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Often referred to as regenerative cell therapy or stem cell therapy.</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A treatment approach used to address various knee problems, such as joint pain, cartilage damage, and osteoarthritis. </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The cells used are :</a:t>
            </a:r>
          </a:p>
          <a:p>
            <a:pPr marL="971550" marR="0" lvl="1" indent="-514350" algn="just" defTabSz="914400" rtl="0" eaLnBrk="1" fontAlgn="auto" latinLnBrk="0" hangingPunct="1">
              <a:lnSpc>
                <a:spcPct val="90000"/>
              </a:lnSpc>
              <a:spcBef>
                <a:spcPts val="500"/>
              </a:spcBef>
              <a:spcAft>
                <a:spcPts val="0"/>
              </a:spcAft>
              <a:buClrTx/>
              <a:buSzTx/>
              <a:buFont typeface="+mj-lt"/>
              <a:buAutoNum type="romanLcPeriod"/>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Stem Cells</a:t>
            </a:r>
          </a:p>
          <a:p>
            <a:pPr marL="971550" marR="0" lvl="1" indent="-514350" algn="just" defTabSz="914400" rtl="0" eaLnBrk="1" fontAlgn="auto" latinLnBrk="0" hangingPunct="1">
              <a:lnSpc>
                <a:spcPct val="90000"/>
              </a:lnSpc>
              <a:spcBef>
                <a:spcPts val="500"/>
              </a:spcBef>
              <a:spcAft>
                <a:spcPts val="0"/>
              </a:spcAft>
              <a:buClrTx/>
              <a:buSzTx/>
              <a:buFont typeface="+mj-lt"/>
              <a:buAutoNum type="romanLcPeriod"/>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Platelet-rich plasma (PRP) cells</a:t>
            </a:r>
          </a:p>
          <a:p>
            <a:pPr marL="971550" marR="0" lvl="1" indent="-514350" algn="just" defTabSz="914400" rtl="0" eaLnBrk="1" fontAlgn="auto" latinLnBrk="0" hangingPunct="1">
              <a:lnSpc>
                <a:spcPct val="90000"/>
              </a:lnSpc>
              <a:spcBef>
                <a:spcPts val="500"/>
              </a:spcBef>
              <a:spcAft>
                <a:spcPts val="0"/>
              </a:spcAft>
              <a:buClrTx/>
              <a:buSzTx/>
              <a:buFont typeface="+mj-lt"/>
              <a:buAutoNum type="romanLcPeriod"/>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Mesenchymal Stem Cells</a:t>
            </a:r>
          </a:p>
        </p:txBody>
      </p:sp>
      <p:sp>
        <p:nvSpPr>
          <p:cNvPr id="18" name="Title 1">
            <a:extLst>
              <a:ext uri="{FF2B5EF4-FFF2-40B4-BE49-F238E27FC236}">
                <a16:creationId xmlns:a16="http://schemas.microsoft.com/office/drawing/2014/main" id="{F0BBD2BE-0147-A6B1-3C70-298A8C0C6AAB}"/>
              </a:ext>
            </a:extLst>
          </p:cNvPr>
          <p:cNvSpPr>
            <a:spLocks noGrp="1"/>
          </p:cNvSpPr>
          <p:nvPr>
            <p:ph type="title"/>
          </p:nvPr>
        </p:nvSpPr>
        <p:spPr>
          <a:xfrm>
            <a:off x="838200" y="7326368"/>
            <a:ext cx="10515600" cy="1325563"/>
          </a:xfrm>
        </p:spPr>
        <p:txBody>
          <a:bodyPr>
            <a:normAutofit fontScale="90000"/>
          </a:bodyPr>
          <a:lstStyle/>
          <a:p>
            <a:pPr algn="ctr"/>
            <a:br>
              <a:rPr lang="en-US" sz="5400"/>
            </a:br>
            <a:endParaRPr lang="en-IN" sz="6000" b="1">
              <a:solidFill>
                <a:srgbClr val="002060"/>
              </a:solidFill>
              <a:latin typeface="Californian FB" panose="0207040306080B030204" pitchFamily="18" charset="0"/>
            </a:endParaRPr>
          </a:p>
        </p:txBody>
      </p:sp>
      <p:sp>
        <p:nvSpPr>
          <p:cNvPr id="19" name="TextBox 18">
            <a:extLst>
              <a:ext uri="{FF2B5EF4-FFF2-40B4-BE49-F238E27FC236}">
                <a16:creationId xmlns:a16="http://schemas.microsoft.com/office/drawing/2014/main" id="{2BAEA640-5B84-D93F-B4E5-92B850C5288B}"/>
              </a:ext>
            </a:extLst>
          </p:cNvPr>
          <p:cNvSpPr txBox="1"/>
          <p:nvPr/>
        </p:nvSpPr>
        <p:spPr>
          <a:xfrm>
            <a:off x="838200" y="7513625"/>
            <a:ext cx="10515600" cy="846386"/>
          </a:xfrm>
          <a:prstGeom prst="rect">
            <a:avLst/>
          </a:prstGeom>
          <a:noFill/>
        </p:spPr>
        <p:txBody>
          <a:bodyPr wrap="square">
            <a:spAutoFit/>
          </a:bodyPr>
          <a:lstStyle/>
          <a:p>
            <a:pPr algn="ctr"/>
            <a:r>
              <a:rPr kumimoji="0" lang="en-US" sz="49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STEP BY STEP PROCEDURE</a:t>
            </a:r>
            <a:endParaRPr lang="en-IN"/>
          </a:p>
        </p:txBody>
      </p:sp>
      <p:sp>
        <p:nvSpPr>
          <p:cNvPr id="20" name="TextBox 19">
            <a:extLst>
              <a:ext uri="{FF2B5EF4-FFF2-40B4-BE49-F238E27FC236}">
                <a16:creationId xmlns:a16="http://schemas.microsoft.com/office/drawing/2014/main" id="{3CB8DEEF-12D6-D21D-8C18-F135D7ED0254}"/>
              </a:ext>
            </a:extLst>
          </p:cNvPr>
          <p:cNvSpPr txBox="1"/>
          <p:nvPr/>
        </p:nvSpPr>
        <p:spPr>
          <a:xfrm>
            <a:off x="838200" y="8923193"/>
            <a:ext cx="10515600" cy="2028248"/>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Anesthesia is given to keep the patient comfortable.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The surgeon removes damaged bone and cartilage.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An artificial joint is placed and secured in position.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The incision is closed and the knee is bandaged.</a:t>
            </a:r>
            <a:endPar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endParaRPr>
          </a:p>
        </p:txBody>
      </p:sp>
    </p:spTree>
    <p:extLst>
      <p:ext uri="{BB962C8B-B14F-4D97-AF65-F5344CB8AC3E}">
        <p14:creationId xmlns:p14="http://schemas.microsoft.com/office/powerpoint/2010/main" val="20913534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96EB9-4D11-7D93-1510-737964113E67}"/>
              </a:ext>
            </a:extLst>
          </p:cNvPr>
          <p:cNvSpPr>
            <a:spLocks noGrp="1"/>
          </p:cNvSpPr>
          <p:nvPr>
            <p:ph type="title"/>
          </p:nvPr>
        </p:nvSpPr>
        <p:spPr/>
        <p:txBody>
          <a:bodyPr>
            <a:normAutofit fontScale="90000"/>
          </a:bodyPr>
          <a:lstStyle/>
          <a:p>
            <a:pPr algn="ctr"/>
            <a:br>
              <a:rPr lang="en-US" sz="5400"/>
            </a:br>
            <a:endParaRPr lang="en-IN" sz="6000" b="1">
              <a:solidFill>
                <a:srgbClr val="002060"/>
              </a:solidFill>
              <a:latin typeface="Californian FB" panose="0207040306080B030204" pitchFamily="18" charset="0"/>
            </a:endParaRPr>
          </a:p>
        </p:txBody>
      </p:sp>
      <mc:AlternateContent xmlns:mc="http://schemas.openxmlformats.org/markup-compatibility/2006">
        <mc:Choice xmlns:am3d="http://schemas.microsoft.com/office/drawing/2017/model3d" Requires="am3d">
          <p:graphicFrame>
            <p:nvGraphicFramePr>
              <p:cNvPr id="3" name="3D Model 2" descr="Animal cell">
                <a:extLst>
                  <a:ext uri="{FF2B5EF4-FFF2-40B4-BE49-F238E27FC236}">
                    <a16:creationId xmlns:a16="http://schemas.microsoft.com/office/drawing/2014/main" id="{ED5AF6A8-B4AF-7F3E-17CF-756445C2A6A9}"/>
                  </a:ext>
                </a:extLst>
              </p:cNvPr>
              <p:cNvGraphicFramePr>
                <a:graphicFrameLocks noChangeAspect="1"/>
              </p:cNvGraphicFramePr>
              <p:nvPr>
                <p:extLst>
                  <p:ext uri="{D42A27DB-BD31-4B8C-83A1-F6EECF244321}">
                    <p14:modId xmlns:p14="http://schemas.microsoft.com/office/powerpoint/2010/main" val="1393690153"/>
                  </p:ext>
                </p:extLst>
              </p:nvPr>
            </p:nvGraphicFramePr>
            <p:xfrm>
              <a:off x="11035862" y="5641414"/>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Animal cell">
                <a:extLst>
                  <a:ext uri="{FF2B5EF4-FFF2-40B4-BE49-F238E27FC236}">
                    <a16:creationId xmlns:a16="http://schemas.microsoft.com/office/drawing/2014/main" id="{ED5AF6A8-B4AF-7F3E-17CF-756445C2A6A9}"/>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41414"/>
                <a:ext cx="1156138" cy="1231334"/>
              </a:xfrm>
              <a:prstGeom prst="rect">
                <a:avLst/>
              </a:prstGeom>
            </p:spPr>
          </p:pic>
        </mc:Fallback>
      </mc:AlternateContent>
      <p:sp>
        <p:nvSpPr>
          <p:cNvPr id="11" name="TextBox 10">
            <a:extLst>
              <a:ext uri="{FF2B5EF4-FFF2-40B4-BE49-F238E27FC236}">
                <a16:creationId xmlns:a16="http://schemas.microsoft.com/office/drawing/2014/main" id="{D2EDD50D-7FAE-C0E0-BDB9-6637ACF510FE}"/>
              </a:ext>
            </a:extLst>
          </p:cNvPr>
          <p:cNvSpPr txBox="1"/>
          <p:nvPr/>
        </p:nvSpPr>
        <p:spPr>
          <a:xfrm>
            <a:off x="838200" y="552382"/>
            <a:ext cx="10515600" cy="846386"/>
          </a:xfrm>
          <a:prstGeom prst="rect">
            <a:avLst/>
          </a:prstGeom>
          <a:noFill/>
        </p:spPr>
        <p:txBody>
          <a:bodyPr wrap="square">
            <a:spAutoFit/>
          </a:bodyPr>
          <a:lstStyle/>
          <a:p>
            <a:pPr algn="ctr"/>
            <a:r>
              <a:rPr kumimoji="0" lang="en-US" sz="49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STEP BY STEP PROCEDURE</a:t>
            </a:r>
            <a:endParaRPr lang="en-IN"/>
          </a:p>
        </p:txBody>
      </p:sp>
      <p:sp>
        <p:nvSpPr>
          <p:cNvPr id="15" name="TextBox 14">
            <a:extLst>
              <a:ext uri="{FF2B5EF4-FFF2-40B4-BE49-F238E27FC236}">
                <a16:creationId xmlns:a16="http://schemas.microsoft.com/office/drawing/2014/main" id="{8AAAE011-B376-A60D-8F57-201DDE84E9BC}"/>
              </a:ext>
            </a:extLst>
          </p:cNvPr>
          <p:cNvSpPr txBox="1"/>
          <p:nvPr/>
        </p:nvSpPr>
        <p:spPr>
          <a:xfrm>
            <a:off x="838200" y="1961950"/>
            <a:ext cx="10515600" cy="2028248"/>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Anesthesia is given to keep the patient comfortable.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The surgeon removes damaged bone and cartilage.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An artificial joint is placed and secured in position.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The incision is closed and the knee is bandaged.</a:t>
            </a:r>
            <a:endPar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endParaRPr>
          </a:p>
        </p:txBody>
      </p:sp>
      <p:pic>
        <p:nvPicPr>
          <p:cNvPr id="16" name="Picture 15">
            <a:extLst>
              <a:ext uri="{FF2B5EF4-FFF2-40B4-BE49-F238E27FC236}">
                <a16:creationId xmlns:a16="http://schemas.microsoft.com/office/drawing/2014/main" id="{9C23056B-E42E-753B-E034-9F7A2FBD1B14}"/>
              </a:ext>
            </a:extLst>
          </p:cNvPr>
          <p:cNvPicPr>
            <a:picLocks noChangeAspect="1"/>
          </p:cNvPicPr>
          <p:nvPr/>
        </p:nvPicPr>
        <p:blipFill>
          <a:blip r:embed="rId4"/>
          <a:srcRect r="949" b="5541"/>
          <a:stretch/>
        </p:blipFill>
        <p:spPr>
          <a:xfrm>
            <a:off x="5978081" y="8860585"/>
            <a:ext cx="4817738" cy="3675523"/>
          </a:xfrm>
          <a:prstGeom prst="rect">
            <a:avLst/>
          </a:prstGeom>
        </p:spPr>
      </p:pic>
      <p:sp>
        <p:nvSpPr>
          <p:cNvPr id="17" name="TextBox 16">
            <a:extLst>
              <a:ext uri="{FF2B5EF4-FFF2-40B4-BE49-F238E27FC236}">
                <a16:creationId xmlns:a16="http://schemas.microsoft.com/office/drawing/2014/main" id="{D3E6D22C-5F70-FCEE-82FD-E93A849BAD14}"/>
              </a:ext>
            </a:extLst>
          </p:cNvPr>
          <p:cNvSpPr txBox="1"/>
          <p:nvPr/>
        </p:nvSpPr>
        <p:spPr>
          <a:xfrm>
            <a:off x="496528" y="7238376"/>
            <a:ext cx="11198942" cy="1446550"/>
          </a:xfrm>
          <a:prstGeom prst="rect">
            <a:avLst/>
          </a:prstGeom>
          <a:noFill/>
        </p:spPr>
        <p:txBody>
          <a:bodyPr wrap="square">
            <a:spAutoFit/>
          </a:bodyPr>
          <a:lstStyle/>
          <a:p>
            <a:pPr algn="ctr"/>
            <a:r>
              <a:rPr kumimoji="0" lang="en-US" sz="44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CONDITIONS TREATED BY KNEE CELL THERAPY</a:t>
            </a:r>
            <a:endParaRPr lang="en-IN"/>
          </a:p>
        </p:txBody>
      </p:sp>
      <p:sp>
        <p:nvSpPr>
          <p:cNvPr id="18" name="TextBox 17">
            <a:extLst>
              <a:ext uri="{FF2B5EF4-FFF2-40B4-BE49-F238E27FC236}">
                <a16:creationId xmlns:a16="http://schemas.microsoft.com/office/drawing/2014/main" id="{31299D33-B923-91E7-247F-97F956D65231}"/>
              </a:ext>
            </a:extLst>
          </p:cNvPr>
          <p:cNvSpPr txBox="1"/>
          <p:nvPr/>
        </p:nvSpPr>
        <p:spPr>
          <a:xfrm>
            <a:off x="957277" y="9036244"/>
            <a:ext cx="6105832" cy="2028248"/>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Osteoarthritis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Meniscal Tears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Ligament Injuries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Knee cartilage damage</a:t>
            </a:r>
          </a:p>
        </p:txBody>
      </p:sp>
    </p:spTree>
    <p:extLst>
      <p:ext uri="{BB962C8B-B14F-4D97-AF65-F5344CB8AC3E}">
        <p14:creationId xmlns:p14="http://schemas.microsoft.com/office/powerpoint/2010/main" val="3842164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3A0FE4B-28D1-627F-C5F5-B9B53F625807}"/>
              </a:ext>
            </a:extLst>
          </p:cNvPr>
          <p:cNvPicPr>
            <a:picLocks noChangeAspect="1"/>
          </p:cNvPicPr>
          <p:nvPr/>
        </p:nvPicPr>
        <p:blipFill>
          <a:blip r:embed="rId2"/>
          <a:srcRect r="949" b="5541"/>
          <a:stretch/>
        </p:blipFill>
        <p:spPr>
          <a:xfrm>
            <a:off x="5978081" y="1869846"/>
            <a:ext cx="4817738" cy="3675523"/>
          </a:xfrm>
          <a:prstGeom prst="rect">
            <a:avLst/>
          </a:prstGeom>
        </p:spPr>
      </p:pic>
      <mc:AlternateContent xmlns:mc="http://schemas.openxmlformats.org/markup-compatibility/2006">
        <mc:Choice xmlns:am3d="http://schemas.microsoft.com/office/drawing/2017/model3d" Requires="am3d">
          <p:graphicFrame>
            <p:nvGraphicFramePr>
              <p:cNvPr id="5" name="3D Model 4" descr="Animal cell">
                <a:extLst>
                  <a:ext uri="{FF2B5EF4-FFF2-40B4-BE49-F238E27FC236}">
                    <a16:creationId xmlns:a16="http://schemas.microsoft.com/office/drawing/2014/main" id="{66B7E23E-8DDA-7E40-B13C-24B96A9A936D}"/>
                  </a:ext>
                </a:extLst>
              </p:cNvPr>
              <p:cNvGraphicFramePr>
                <a:graphicFrameLocks noChangeAspect="1"/>
              </p:cNvGraphicFramePr>
              <p:nvPr/>
            </p:nvGraphicFramePr>
            <p:xfrm>
              <a:off x="11035862" y="562666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Animal cell">
                <a:extLst>
                  <a:ext uri="{FF2B5EF4-FFF2-40B4-BE49-F238E27FC236}">
                    <a16:creationId xmlns:a16="http://schemas.microsoft.com/office/drawing/2014/main" id="{66B7E23E-8DDA-7E40-B13C-24B96A9A936D}"/>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5626666"/>
                <a:ext cx="1156138" cy="1231334"/>
              </a:xfrm>
              <a:prstGeom prst="rect">
                <a:avLst/>
              </a:prstGeom>
            </p:spPr>
          </p:pic>
        </mc:Fallback>
      </mc:AlternateContent>
      <p:sp>
        <p:nvSpPr>
          <p:cNvPr id="16" name="TextBox 15">
            <a:extLst>
              <a:ext uri="{FF2B5EF4-FFF2-40B4-BE49-F238E27FC236}">
                <a16:creationId xmlns:a16="http://schemas.microsoft.com/office/drawing/2014/main" id="{95D7E8E7-4FAD-9040-B8BB-C0F7265696E9}"/>
              </a:ext>
            </a:extLst>
          </p:cNvPr>
          <p:cNvSpPr txBox="1"/>
          <p:nvPr/>
        </p:nvSpPr>
        <p:spPr>
          <a:xfrm>
            <a:off x="496528" y="247637"/>
            <a:ext cx="11198942" cy="1446550"/>
          </a:xfrm>
          <a:prstGeom prst="rect">
            <a:avLst/>
          </a:prstGeom>
          <a:noFill/>
        </p:spPr>
        <p:txBody>
          <a:bodyPr wrap="square">
            <a:spAutoFit/>
          </a:bodyPr>
          <a:lstStyle/>
          <a:p>
            <a:pPr algn="ctr"/>
            <a:r>
              <a:rPr kumimoji="0" lang="en-US" sz="44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CONDITIONS TREATED BY KNEE CELL THERAPY</a:t>
            </a:r>
            <a:endParaRPr lang="en-IN"/>
          </a:p>
        </p:txBody>
      </p:sp>
      <p:sp>
        <p:nvSpPr>
          <p:cNvPr id="20" name="TextBox 19">
            <a:extLst>
              <a:ext uri="{FF2B5EF4-FFF2-40B4-BE49-F238E27FC236}">
                <a16:creationId xmlns:a16="http://schemas.microsoft.com/office/drawing/2014/main" id="{96832769-802F-425F-1A7B-6A8D22F61CD4}"/>
              </a:ext>
            </a:extLst>
          </p:cNvPr>
          <p:cNvSpPr txBox="1"/>
          <p:nvPr/>
        </p:nvSpPr>
        <p:spPr>
          <a:xfrm>
            <a:off x="957277" y="2045505"/>
            <a:ext cx="6105832" cy="2028248"/>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Osteoarthritis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Meniscal Tears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Ligament Injuries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IN"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Knee cartilage damage</a:t>
            </a:r>
          </a:p>
        </p:txBody>
      </p:sp>
      <p:pic>
        <p:nvPicPr>
          <p:cNvPr id="21" name="Content Placeholder 5">
            <a:extLst>
              <a:ext uri="{FF2B5EF4-FFF2-40B4-BE49-F238E27FC236}">
                <a16:creationId xmlns:a16="http://schemas.microsoft.com/office/drawing/2014/main" id="{DC3C8DDD-7949-C721-5FED-1AFDAB8BD2B6}"/>
              </a:ext>
            </a:extLst>
          </p:cNvPr>
          <p:cNvPicPr>
            <a:picLocks noChangeAspect="1"/>
          </p:cNvPicPr>
          <p:nvPr/>
        </p:nvPicPr>
        <p:blipFill>
          <a:blip r:embed="rId5"/>
          <a:stretch>
            <a:fillRect/>
          </a:stretch>
        </p:blipFill>
        <p:spPr>
          <a:xfrm>
            <a:off x="8331201" y="9090452"/>
            <a:ext cx="2903522" cy="3189515"/>
          </a:xfrm>
          <a:prstGeom prst="rect">
            <a:avLst/>
          </a:prstGeom>
        </p:spPr>
      </p:pic>
      <p:sp>
        <p:nvSpPr>
          <p:cNvPr id="22" name="TextBox 21">
            <a:extLst>
              <a:ext uri="{FF2B5EF4-FFF2-40B4-BE49-F238E27FC236}">
                <a16:creationId xmlns:a16="http://schemas.microsoft.com/office/drawing/2014/main" id="{9C94813E-670C-C9B8-4D33-B12C1FEA29A0}"/>
              </a:ext>
            </a:extLst>
          </p:cNvPr>
          <p:cNvSpPr txBox="1"/>
          <p:nvPr/>
        </p:nvSpPr>
        <p:spPr>
          <a:xfrm>
            <a:off x="106311" y="7293988"/>
            <a:ext cx="11979378" cy="1446550"/>
          </a:xfrm>
          <a:prstGeom prst="rect">
            <a:avLst/>
          </a:prstGeom>
          <a:noFill/>
        </p:spPr>
        <p:txBody>
          <a:bodyPr wrap="square">
            <a:spAutoFit/>
          </a:bodyPr>
          <a:lstStyle/>
          <a:p>
            <a:pPr algn="ctr"/>
            <a:r>
              <a:rPr kumimoji="0" lang="en-US" sz="44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STEM CELL THERAPY FOR PROFESSIONAL ATHLETES</a:t>
            </a:r>
            <a:endParaRPr lang="en-IN"/>
          </a:p>
        </p:txBody>
      </p:sp>
      <p:sp>
        <p:nvSpPr>
          <p:cNvPr id="23" name="TextBox 22">
            <a:extLst>
              <a:ext uri="{FF2B5EF4-FFF2-40B4-BE49-F238E27FC236}">
                <a16:creationId xmlns:a16="http://schemas.microsoft.com/office/drawing/2014/main" id="{9C35AA35-EFD3-57F9-7632-F0A16070D19A}"/>
              </a:ext>
            </a:extLst>
          </p:cNvPr>
          <p:cNvSpPr txBox="1"/>
          <p:nvPr/>
        </p:nvSpPr>
        <p:spPr>
          <a:xfrm>
            <a:off x="1146687" y="8915494"/>
            <a:ext cx="6098458" cy="3539430"/>
          </a:xfrm>
          <a:prstGeom prst="rect">
            <a:avLst/>
          </a:prstGeom>
          <a:noFill/>
        </p:spPr>
        <p:txBody>
          <a:bodyPr wrap="square">
            <a:spAutoFit/>
          </a:bodyPr>
          <a:lstStyle/>
          <a:p>
            <a:pPr marL="228600" marR="0" lvl="0" indent="-2286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A soccer player chose stem cell therapy over ACL surgery.</a:t>
            </a:r>
          </a:p>
          <a:p>
            <a:pPr marL="228600" marR="0" lvl="0" indent="-2286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Stem cells were used to heal and reduce inflammation.</a:t>
            </a:r>
          </a:p>
          <a:p>
            <a:pPr marL="228600" marR="0" lvl="0" indent="-2286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Recovery was faster with improved knee stability.</a:t>
            </a:r>
          </a:p>
          <a:p>
            <a:pPr marL="228600" marR="0" lvl="0" indent="-2286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The case supports stem cell use for ACL injuries.</a:t>
            </a:r>
          </a:p>
        </p:txBody>
      </p:sp>
    </p:spTree>
    <p:extLst>
      <p:ext uri="{BB962C8B-B14F-4D97-AF65-F5344CB8AC3E}">
        <p14:creationId xmlns:p14="http://schemas.microsoft.com/office/powerpoint/2010/main" val="3152612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889859B-8A01-BA44-3FF7-131BD0FCDBC2}"/>
              </a:ext>
            </a:extLst>
          </p:cNvPr>
          <p:cNvPicPr>
            <a:picLocks noGrp="1" noChangeAspect="1"/>
          </p:cNvPicPr>
          <p:nvPr>
            <p:ph sz="half" idx="2"/>
          </p:nvPr>
        </p:nvPicPr>
        <p:blipFill>
          <a:blip r:embed="rId2"/>
          <a:stretch>
            <a:fillRect/>
          </a:stretch>
        </p:blipFill>
        <p:spPr>
          <a:xfrm>
            <a:off x="8331201" y="1834242"/>
            <a:ext cx="2903522" cy="3189515"/>
          </a:xfrm>
          <a:prstGeom prst="rect">
            <a:avLst/>
          </a:prstGeom>
        </p:spPr>
      </p:pic>
      <p:sp>
        <p:nvSpPr>
          <p:cNvPr id="9" name="TextBox 8">
            <a:extLst>
              <a:ext uri="{FF2B5EF4-FFF2-40B4-BE49-F238E27FC236}">
                <a16:creationId xmlns:a16="http://schemas.microsoft.com/office/drawing/2014/main" id="{F03C2A8E-5857-E33D-DA83-6AC4BEB0E124}"/>
              </a:ext>
            </a:extLst>
          </p:cNvPr>
          <p:cNvSpPr txBox="1"/>
          <p:nvPr/>
        </p:nvSpPr>
        <p:spPr>
          <a:xfrm>
            <a:off x="106311" y="37778"/>
            <a:ext cx="11979378" cy="1446550"/>
          </a:xfrm>
          <a:prstGeom prst="rect">
            <a:avLst/>
          </a:prstGeom>
          <a:noFill/>
        </p:spPr>
        <p:txBody>
          <a:bodyPr wrap="square">
            <a:spAutoFit/>
          </a:bodyPr>
          <a:lstStyle/>
          <a:p>
            <a:pPr algn="ctr"/>
            <a:r>
              <a:rPr kumimoji="0" lang="en-US" sz="44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STEM CELL THERAPY FOR PROFESSIONAL ATHLETES</a:t>
            </a:r>
            <a:endParaRPr lang="en-IN"/>
          </a:p>
        </p:txBody>
      </p:sp>
      <p:sp>
        <p:nvSpPr>
          <p:cNvPr id="14" name="TextBox 13">
            <a:extLst>
              <a:ext uri="{FF2B5EF4-FFF2-40B4-BE49-F238E27FC236}">
                <a16:creationId xmlns:a16="http://schemas.microsoft.com/office/drawing/2014/main" id="{08F9C98F-B5C4-6748-79E2-4FDA117E202E}"/>
              </a:ext>
            </a:extLst>
          </p:cNvPr>
          <p:cNvSpPr txBox="1"/>
          <p:nvPr/>
        </p:nvSpPr>
        <p:spPr>
          <a:xfrm>
            <a:off x="1146687" y="1659284"/>
            <a:ext cx="6098458" cy="3539430"/>
          </a:xfrm>
          <a:prstGeom prst="rect">
            <a:avLst/>
          </a:prstGeom>
          <a:noFill/>
        </p:spPr>
        <p:txBody>
          <a:bodyPr wrap="square">
            <a:spAutoFit/>
          </a:bodyPr>
          <a:lstStyle/>
          <a:p>
            <a:pPr marL="228600" marR="0" lvl="0" indent="-2286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A soccer player chose stem cell therapy over ACL surgery.</a:t>
            </a:r>
          </a:p>
          <a:p>
            <a:pPr marL="228600" marR="0" lvl="0" indent="-2286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Stem cells were used to heal and reduce inflammation.</a:t>
            </a:r>
          </a:p>
          <a:p>
            <a:pPr marL="228600" marR="0" lvl="0" indent="-2286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Recovery was faster with improved knee stability.</a:t>
            </a:r>
          </a:p>
          <a:p>
            <a:pPr marL="228600" marR="0" lvl="0" indent="-2286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The case supports stem cell use for ACL injuries.</a:t>
            </a:r>
          </a:p>
        </p:txBody>
      </p:sp>
      <mc:AlternateContent xmlns:mc="http://schemas.openxmlformats.org/markup-compatibility/2006">
        <mc:Choice xmlns:am3d="http://schemas.microsoft.com/office/drawing/2017/model3d" Requires="am3d">
          <p:graphicFrame>
            <p:nvGraphicFramePr>
              <p:cNvPr id="15" name="3D Model 14" descr="Animal cell">
                <a:extLst>
                  <a:ext uri="{FF2B5EF4-FFF2-40B4-BE49-F238E27FC236}">
                    <a16:creationId xmlns:a16="http://schemas.microsoft.com/office/drawing/2014/main" id="{F6039A18-255F-F59B-EBA1-4BF899DA46A5}"/>
                  </a:ext>
                </a:extLst>
              </p:cNvPr>
              <p:cNvGraphicFramePr>
                <a:graphicFrameLocks noChangeAspect="1"/>
              </p:cNvGraphicFramePr>
              <p:nvPr/>
            </p:nvGraphicFramePr>
            <p:xfrm>
              <a:off x="11035862" y="562666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descr="Animal cell">
                <a:extLst>
                  <a:ext uri="{FF2B5EF4-FFF2-40B4-BE49-F238E27FC236}">
                    <a16:creationId xmlns:a16="http://schemas.microsoft.com/office/drawing/2014/main" id="{F6039A18-255F-F59B-EBA1-4BF899DA46A5}"/>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5626666"/>
                <a:ext cx="1156138" cy="1231334"/>
              </a:xfrm>
              <a:prstGeom prst="rect">
                <a:avLst/>
              </a:prstGeom>
            </p:spPr>
          </p:pic>
        </mc:Fallback>
      </mc:AlternateContent>
      <p:sp>
        <p:nvSpPr>
          <p:cNvPr id="16" name="TextBox 15">
            <a:extLst>
              <a:ext uri="{FF2B5EF4-FFF2-40B4-BE49-F238E27FC236}">
                <a16:creationId xmlns:a16="http://schemas.microsoft.com/office/drawing/2014/main" id="{EDC7A13F-415D-50B0-BC79-2CA0AFD1F945}"/>
              </a:ext>
            </a:extLst>
          </p:cNvPr>
          <p:cNvSpPr txBox="1"/>
          <p:nvPr/>
        </p:nvSpPr>
        <p:spPr>
          <a:xfrm>
            <a:off x="838200" y="7076788"/>
            <a:ext cx="10515600" cy="769441"/>
          </a:xfrm>
          <a:prstGeom prst="rect">
            <a:avLst/>
          </a:prstGeom>
          <a:noFill/>
        </p:spPr>
        <p:txBody>
          <a:bodyPr wrap="square">
            <a:spAutoFit/>
          </a:bodyPr>
          <a:lstStyle/>
          <a:p>
            <a:pPr algn="ctr"/>
            <a:r>
              <a:rPr kumimoji="0" lang="en-IN" sz="44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BENEFITS OF KNEE CELL THERAPY</a:t>
            </a:r>
            <a:endParaRPr lang="en-IN"/>
          </a:p>
        </p:txBody>
      </p:sp>
      <p:sp>
        <p:nvSpPr>
          <p:cNvPr id="17" name="TextBox 16">
            <a:extLst>
              <a:ext uri="{FF2B5EF4-FFF2-40B4-BE49-F238E27FC236}">
                <a16:creationId xmlns:a16="http://schemas.microsoft.com/office/drawing/2014/main" id="{7CD196F5-165A-114C-4556-3819D210AF19}"/>
              </a:ext>
            </a:extLst>
          </p:cNvPr>
          <p:cNvSpPr txBox="1"/>
          <p:nvPr/>
        </p:nvSpPr>
        <p:spPr>
          <a:xfrm>
            <a:off x="838200" y="8535157"/>
            <a:ext cx="10515599" cy="2028248"/>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Promotes natural healing and tissue regeneration.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Reduces pain and inflammation without major surgery.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Speeds up recovery and return to activity.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May improve joint function and long-term stability.</a:t>
            </a:r>
          </a:p>
        </p:txBody>
      </p:sp>
    </p:spTree>
    <p:extLst>
      <p:ext uri="{BB962C8B-B14F-4D97-AF65-F5344CB8AC3E}">
        <p14:creationId xmlns:p14="http://schemas.microsoft.com/office/powerpoint/2010/main" val="22403586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524B51C-C983-F0FE-FADD-0641F44CC55E}"/>
              </a:ext>
            </a:extLst>
          </p:cNvPr>
          <p:cNvSpPr txBox="1"/>
          <p:nvPr/>
        </p:nvSpPr>
        <p:spPr>
          <a:xfrm>
            <a:off x="838200" y="351520"/>
            <a:ext cx="10515600" cy="769441"/>
          </a:xfrm>
          <a:prstGeom prst="rect">
            <a:avLst/>
          </a:prstGeom>
          <a:noFill/>
        </p:spPr>
        <p:txBody>
          <a:bodyPr wrap="square">
            <a:spAutoFit/>
          </a:bodyPr>
          <a:lstStyle/>
          <a:p>
            <a:pPr algn="ctr"/>
            <a:r>
              <a:rPr kumimoji="0" lang="en-IN" sz="44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BENEFITS OF KNEE CELL THERAPY</a:t>
            </a:r>
            <a:endParaRPr lang="en-IN"/>
          </a:p>
        </p:txBody>
      </p:sp>
      <p:sp>
        <p:nvSpPr>
          <p:cNvPr id="12" name="TextBox 11">
            <a:extLst>
              <a:ext uri="{FF2B5EF4-FFF2-40B4-BE49-F238E27FC236}">
                <a16:creationId xmlns:a16="http://schemas.microsoft.com/office/drawing/2014/main" id="{0AE4417B-2569-5512-98D6-9958995D7514}"/>
              </a:ext>
            </a:extLst>
          </p:cNvPr>
          <p:cNvSpPr txBox="1"/>
          <p:nvPr/>
        </p:nvSpPr>
        <p:spPr>
          <a:xfrm>
            <a:off x="838200" y="1809889"/>
            <a:ext cx="10515599" cy="2028248"/>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Promotes natural healing and tissue regeneration.</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Reduces pain and inflammation without major surgery.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Speeds up recovery and return to activity.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002060"/>
                </a:solidFill>
                <a:effectLst/>
                <a:uLnTx/>
                <a:uFillTx/>
                <a:latin typeface="Californian FB" panose="0207040306080B030204" pitchFamily="18" charset="0"/>
                <a:ea typeface="+mn-ea"/>
                <a:cs typeface="+mn-cs"/>
              </a:rPr>
              <a:t>May improve joint function and long-term stability.</a:t>
            </a:r>
          </a:p>
        </p:txBody>
      </p:sp>
      <p:sp>
        <p:nvSpPr>
          <p:cNvPr id="13" name="TextBox 12">
            <a:extLst>
              <a:ext uri="{FF2B5EF4-FFF2-40B4-BE49-F238E27FC236}">
                <a16:creationId xmlns:a16="http://schemas.microsoft.com/office/drawing/2014/main" id="{D507E00E-F2EB-4AE2-1238-74D836E768C7}"/>
              </a:ext>
            </a:extLst>
          </p:cNvPr>
          <p:cNvSpPr txBox="1"/>
          <p:nvPr/>
        </p:nvSpPr>
        <p:spPr>
          <a:xfrm>
            <a:off x="5643716" y="9200140"/>
            <a:ext cx="6548284" cy="1200329"/>
          </a:xfrm>
          <a:prstGeom prst="rect">
            <a:avLst/>
          </a:prstGeom>
          <a:noFill/>
        </p:spPr>
        <p:txBody>
          <a:bodyPr wrap="square">
            <a:spAutoFit/>
          </a:bodyPr>
          <a:lstStyle/>
          <a:p>
            <a:r>
              <a:rPr kumimoji="0" lang="en-US" sz="72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THANK YOU</a:t>
            </a:r>
            <a:endParaRPr lang="en-IN"/>
          </a:p>
        </p:txBody>
      </p:sp>
      <mc:AlternateContent xmlns:mc="http://schemas.openxmlformats.org/markup-compatibility/2006">
        <mc:Choice xmlns:am3d="http://schemas.microsoft.com/office/drawing/2017/model3d" Requires="am3d">
          <p:graphicFrame>
            <p:nvGraphicFramePr>
              <p:cNvPr id="14" name="3D Model 13" descr="Animal cell">
                <a:extLst>
                  <a:ext uri="{FF2B5EF4-FFF2-40B4-BE49-F238E27FC236}">
                    <a16:creationId xmlns:a16="http://schemas.microsoft.com/office/drawing/2014/main" id="{2451DE8B-DED7-FD55-E75D-276459655FBC}"/>
                  </a:ext>
                </a:extLst>
              </p:cNvPr>
              <p:cNvGraphicFramePr>
                <a:graphicFrameLocks noChangeAspect="1"/>
              </p:cNvGraphicFramePr>
              <p:nvPr/>
            </p:nvGraphicFramePr>
            <p:xfrm>
              <a:off x="11035862" y="56266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3D Model 13" descr="Animal cell">
                <a:extLst>
                  <a:ext uri="{FF2B5EF4-FFF2-40B4-BE49-F238E27FC236}">
                    <a16:creationId xmlns:a16="http://schemas.microsoft.com/office/drawing/2014/main" id="{2451DE8B-DED7-FD55-E75D-276459655FBC}"/>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26666"/>
                <a:ext cx="1156138" cy="1231334"/>
              </a:xfrm>
              <a:prstGeom prst="rect">
                <a:avLst/>
              </a:prstGeom>
            </p:spPr>
          </p:pic>
        </mc:Fallback>
      </mc:AlternateContent>
    </p:spTree>
    <p:extLst>
      <p:ext uri="{BB962C8B-B14F-4D97-AF65-F5344CB8AC3E}">
        <p14:creationId xmlns:p14="http://schemas.microsoft.com/office/powerpoint/2010/main" val="36794037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Animal cell">
                <a:extLst>
                  <a:ext uri="{FF2B5EF4-FFF2-40B4-BE49-F238E27FC236}">
                    <a16:creationId xmlns:a16="http://schemas.microsoft.com/office/drawing/2014/main" id="{D9BC72A8-41B2-EBB6-4DCF-DBD608DD2CDF}"/>
                  </a:ext>
                </a:extLst>
              </p:cNvPr>
              <p:cNvGraphicFramePr>
                <a:graphicFrameLocks noChangeAspect="1"/>
              </p:cNvGraphicFramePr>
              <p:nvPr>
                <p:extLst>
                  <p:ext uri="{D42A27DB-BD31-4B8C-83A1-F6EECF244321}">
                    <p14:modId xmlns:p14="http://schemas.microsoft.com/office/powerpoint/2010/main" val="1418208503"/>
                  </p:ext>
                </p:extLst>
              </p:nvPr>
            </p:nvGraphicFramePr>
            <p:xfrm>
              <a:off x="-914401" y="621615"/>
              <a:ext cx="6102000" cy="5614769"/>
            </p:xfrm>
            <a:graphic>
              <a:graphicData uri="http://schemas.microsoft.com/office/drawing/2017/model3d">
                <am3d:model3d r:embed="rId2">
                  <am3d:spPr>
                    <a:xfrm>
                      <a:off x="0" y="0"/>
                      <a:ext cx="6102000" cy="5614769"/>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y="1800000" az="600000"/>
                    <am3d:postTrans dx="0" dy="0" dz="0"/>
                  </am3d:trans>
                  <am3d:raster rName="Office3DRenderer" rVer="16.0.8326">
                    <am3d:blip r:embed="rId3"/>
                  </am3d:raster>
                  <am3d:objViewport viewportSz="105334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Animal cell">
                <a:extLst>
                  <a:ext uri="{FF2B5EF4-FFF2-40B4-BE49-F238E27FC236}">
                    <a16:creationId xmlns:a16="http://schemas.microsoft.com/office/drawing/2014/main" id="{D9BC72A8-41B2-EBB6-4DCF-DBD608DD2CDF}"/>
                  </a:ext>
                </a:extLst>
              </p:cNvPr>
              <p:cNvPicPr>
                <a:picLocks noGrp="1" noRot="1" noChangeAspect="1" noMove="1" noResize="1" noEditPoints="1" noAdjustHandles="1" noChangeArrowheads="1" noChangeShapeType="1" noCrop="1"/>
              </p:cNvPicPr>
              <p:nvPr/>
            </p:nvPicPr>
            <p:blipFill>
              <a:blip r:embed="rId3"/>
              <a:stretch>
                <a:fillRect/>
              </a:stretch>
            </p:blipFill>
            <p:spPr>
              <a:xfrm>
                <a:off x="-914401" y="621615"/>
                <a:ext cx="6102000" cy="5614769"/>
              </a:xfrm>
              <a:prstGeom prst="rect">
                <a:avLst/>
              </a:prstGeom>
            </p:spPr>
          </p:pic>
        </mc:Fallback>
      </mc:AlternateContent>
      <p:sp>
        <p:nvSpPr>
          <p:cNvPr id="8" name="TextBox 7">
            <a:extLst>
              <a:ext uri="{FF2B5EF4-FFF2-40B4-BE49-F238E27FC236}">
                <a16:creationId xmlns:a16="http://schemas.microsoft.com/office/drawing/2014/main" id="{9A4998EE-3177-EEEE-A64D-A1828B365D71}"/>
              </a:ext>
            </a:extLst>
          </p:cNvPr>
          <p:cNvSpPr txBox="1"/>
          <p:nvPr/>
        </p:nvSpPr>
        <p:spPr>
          <a:xfrm>
            <a:off x="5643716" y="2828834"/>
            <a:ext cx="6548284" cy="1200329"/>
          </a:xfrm>
          <a:prstGeom prst="rect">
            <a:avLst/>
          </a:prstGeom>
          <a:noFill/>
        </p:spPr>
        <p:txBody>
          <a:bodyPr wrap="square">
            <a:spAutoFit/>
          </a:bodyPr>
          <a:lstStyle/>
          <a:p>
            <a:r>
              <a:rPr kumimoji="0" lang="en-US" sz="7200" b="1" i="0" u="none" strike="noStrike" kern="1200" cap="none" spc="0" normalizeH="0" baseline="0" noProof="0">
                <a:ln>
                  <a:noFill/>
                </a:ln>
                <a:solidFill>
                  <a:srgbClr val="002060"/>
                </a:solidFill>
                <a:effectLst/>
                <a:uLnTx/>
                <a:uFillTx/>
                <a:latin typeface="Californian FB" panose="0207040306080B030204" pitchFamily="18" charset="0"/>
                <a:ea typeface="+mj-ea"/>
                <a:cs typeface="+mj-cs"/>
              </a:rPr>
              <a:t>THANK YOU</a:t>
            </a:r>
            <a:endParaRPr lang="en-IN"/>
          </a:p>
        </p:txBody>
      </p:sp>
    </p:spTree>
    <p:extLst>
      <p:ext uri="{BB962C8B-B14F-4D97-AF65-F5344CB8AC3E}">
        <p14:creationId xmlns:p14="http://schemas.microsoft.com/office/powerpoint/2010/main" val="32780558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Animal cell">
                <a:extLst>
                  <a:ext uri="{FF2B5EF4-FFF2-40B4-BE49-F238E27FC236}">
                    <a16:creationId xmlns:a16="http://schemas.microsoft.com/office/drawing/2014/main" id="{8EFC5E2A-D9DE-51DF-3CEF-F3A9F4590720}"/>
                  </a:ext>
                </a:extLst>
              </p:cNvPr>
              <p:cNvGraphicFramePr>
                <a:graphicFrameLocks noChangeAspect="1"/>
              </p:cNvGraphicFramePr>
              <p:nvPr>
                <p:extLst>
                  <p:ext uri="{D42A27DB-BD31-4B8C-83A1-F6EECF244321}">
                    <p14:modId xmlns:p14="http://schemas.microsoft.com/office/powerpoint/2010/main" val="2262583614"/>
                  </p:ext>
                </p:extLst>
              </p:nvPr>
            </p:nvGraphicFramePr>
            <p:xfrm>
              <a:off x="11035862" y="562666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Animal cell">
                <a:extLst>
                  <a:ext uri="{FF2B5EF4-FFF2-40B4-BE49-F238E27FC236}">
                    <a16:creationId xmlns:a16="http://schemas.microsoft.com/office/drawing/2014/main" id="{8EFC5E2A-D9DE-51DF-3CEF-F3A9F4590720}"/>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5626666"/>
                <a:ext cx="1156138" cy="1231334"/>
              </a:xfrm>
              <a:prstGeom prst="rect">
                <a:avLst/>
              </a:prstGeom>
            </p:spPr>
          </p:pic>
        </mc:Fallback>
      </mc:AlternateContent>
      <p:sp>
        <p:nvSpPr>
          <p:cNvPr id="6" name="TextBox 5">
            <a:extLst>
              <a:ext uri="{FF2B5EF4-FFF2-40B4-BE49-F238E27FC236}">
                <a16:creationId xmlns:a16="http://schemas.microsoft.com/office/drawing/2014/main" id="{9F252548-30FD-CC9C-7AED-FC3D09D0AEDB}"/>
              </a:ext>
            </a:extLst>
          </p:cNvPr>
          <p:cNvSpPr txBox="1"/>
          <p:nvPr/>
        </p:nvSpPr>
        <p:spPr>
          <a:xfrm>
            <a:off x="476440" y="1184182"/>
            <a:ext cx="11137491" cy="4832092"/>
          </a:xfrm>
          <a:prstGeom prst="rect">
            <a:avLst/>
          </a:prstGeom>
          <a:noFill/>
        </p:spPr>
        <p:txBody>
          <a:bodyPr wrap="square">
            <a:spAutoFit/>
          </a:bodyPr>
          <a:lstStyle/>
          <a:p>
            <a:pPr marL="514350" indent="-514350">
              <a:buAutoNum type="arabicPeriod"/>
            </a:pPr>
            <a:endParaRPr lang="en-US" sz="2800" b="1" i="0">
              <a:solidFill>
                <a:srgbClr val="1F1F1F"/>
              </a:solidFill>
              <a:effectLst/>
              <a:latin typeface="Californian FB" panose="0207040306080B030204" pitchFamily="18" charset="0"/>
            </a:endParaRPr>
          </a:p>
          <a:p>
            <a:pPr marL="457200" indent="-457200" algn="just">
              <a:buFont typeface="Arial" panose="020B0604020202020204" pitchFamily="34" charset="0"/>
              <a:buChar char="•"/>
            </a:pPr>
            <a:r>
              <a:rPr lang="en-US" sz="2800" i="0">
                <a:solidFill>
                  <a:srgbClr val="002060"/>
                </a:solidFill>
                <a:effectLst/>
                <a:latin typeface="Californian FB" panose="0207040306080B030204" pitchFamily="18" charset="0"/>
              </a:rPr>
              <a:t>Cells are used as therapies to treat diseases by regenerating tissue, modulating immunity, or targeting cancer. </a:t>
            </a:r>
          </a:p>
          <a:p>
            <a:pPr marL="457200" indent="-457200" algn="just">
              <a:buFont typeface="Arial" panose="020B0604020202020204" pitchFamily="34" charset="0"/>
              <a:buChar char="•"/>
            </a:pPr>
            <a:r>
              <a:rPr lang="en-US" sz="2800" i="0">
                <a:solidFill>
                  <a:srgbClr val="002060"/>
                </a:solidFill>
                <a:effectLst/>
                <a:latin typeface="Californian FB" panose="0207040306080B030204" pitchFamily="18" charset="0"/>
              </a:rPr>
              <a:t>Types include: </a:t>
            </a:r>
          </a:p>
          <a:p>
            <a:pPr marL="1371600" lvl="2" indent="-457200" algn="just">
              <a:buSzPct val="50000"/>
              <a:buFont typeface="Courier New" panose="02070309020205020404" pitchFamily="49" charset="0"/>
              <a:buChar char="o"/>
            </a:pPr>
            <a:r>
              <a:rPr lang="en-US" sz="2800" i="0">
                <a:solidFill>
                  <a:srgbClr val="002060"/>
                </a:solidFill>
                <a:effectLst/>
                <a:latin typeface="Californian FB" panose="0207040306080B030204" pitchFamily="18" charset="0"/>
              </a:rPr>
              <a:t>Stem Cells</a:t>
            </a:r>
            <a:endParaRPr lang="en-US" sz="2800">
              <a:solidFill>
                <a:srgbClr val="002060"/>
              </a:solidFill>
              <a:latin typeface="Californian FB" panose="0207040306080B030204" pitchFamily="18" charset="0"/>
            </a:endParaRPr>
          </a:p>
          <a:p>
            <a:pPr marL="1371600" lvl="2" indent="-457200" algn="just">
              <a:buSzPct val="50000"/>
              <a:buFont typeface="Courier New" panose="02070309020205020404" pitchFamily="49" charset="0"/>
              <a:buChar char="o"/>
            </a:pPr>
            <a:r>
              <a:rPr lang="en-US" sz="2800" i="0">
                <a:solidFill>
                  <a:srgbClr val="002060"/>
                </a:solidFill>
                <a:effectLst/>
                <a:latin typeface="Californian FB" panose="0207040306080B030204" pitchFamily="18" charset="0"/>
              </a:rPr>
              <a:t>Immune Cells (like CAR-T)</a:t>
            </a:r>
          </a:p>
          <a:p>
            <a:pPr marL="1371600" lvl="2" indent="-457200" algn="just">
              <a:buSzPct val="50000"/>
              <a:buFont typeface="Courier New" panose="02070309020205020404" pitchFamily="49" charset="0"/>
              <a:buChar char="o"/>
            </a:pPr>
            <a:r>
              <a:rPr lang="en-US" sz="2800" i="0">
                <a:solidFill>
                  <a:srgbClr val="002060"/>
                </a:solidFill>
                <a:effectLst/>
                <a:latin typeface="Californian FB" panose="0207040306080B030204" pitchFamily="18" charset="0"/>
              </a:rPr>
              <a:t>Pancreatic Islet Cells</a:t>
            </a:r>
          </a:p>
          <a:p>
            <a:pPr marL="457200" indent="-457200" algn="just">
              <a:buFont typeface="Arial" panose="020B0604020202020204" pitchFamily="34" charset="0"/>
              <a:buChar char="•"/>
            </a:pPr>
            <a:r>
              <a:rPr lang="en-US" sz="2800" i="0">
                <a:solidFill>
                  <a:srgbClr val="002060"/>
                </a:solidFill>
                <a:effectLst/>
                <a:latin typeface="Californian FB" panose="0207040306080B030204" pitchFamily="18" charset="0"/>
              </a:rPr>
              <a:t>Act by replacing damaged cells, secreting healing factors, or directly attacking diseased cells. </a:t>
            </a:r>
          </a:p>
          <a:p>
            <a:pPr marL="457200" indent="-457200" algn="just">
              <a:buFont typeface="Arial" panose="020B0604020202020204" pitchFamily="34" charset="0"/>
              <a:buChar char="•"/>
            </a:pPr>
            <a:r>
              <a:rPr lang="en-US" sz="2800" i="0">
                <a:solidFill>
                  <a:srgbClr val="002060"/>
                </a:solidFill>
                <a:effectLst/>
                <a:latin typeface="Californian FB" panose="0207040306080B030204" pitchFamily="18" charset="0"/>
              </a:rPr>
              <a:t>Challenges include safety, scalability, personalization, and strict regulatory requirements.</a:t>
            </a:r>
            <a:endParaRPr lang="en-IN" sz="2800">
              <a:solidFill>
                <a:srgbClr val="002060"/>
              </a:solidFill>
              <a:latin typeface="Californian FB" panose="0207040306080B030204" pitchFamily="18" charset="0"/>
            </a:endParaRPr>
          </a:p>
        </p:txBody>
      </p:sp>
      <p:sp>
        <p:nvSpPr>
          <p:cNvPr id="11" name="TextBox 10">
            <a:extLst>
              <a:ext uri="{FF2B5EF4-FFF2-40B4-BE49-F238E27FC236}">
                <a16:creationId xmlns:a16="http://schemas.microsoft.com/office/drawing/2014/main" id="{0DA29893-044A-8290-5E9C-65A3B33053D9}"/>
              </a:ext>
            </a:extLst>
          </p:cNvPr>
          <p:cNvSpPr txBox="1"/>
          <p:nvPr/>
        </p:nvSpPr>
        <p:spPr>
          <a:xfrm>
            <a:off x="-135993" y="118451"/>
            <a:ext cx="12463985" cy="1446550"/>
          </a:xfrm>
          <a:prstGeom prst="rect">
            <a:avLst/>
          </a:prstGeom>
          <a:noFill/>
        </p:spPr>
        <p:txBody>
          <a:bodyPr wrap="square">
            <a:spAutoFit/>
          </a:bodyPr>
          <a:lstStyle/>
          <a:p>
            <a:pPr marL="0" indent="0" algn="ctr">
              <a:buNone/>
            </a:pPr>
            <a:r>
              <a:rPr lang="en-US" sz="4400" b="1" i="0">
                <a:solidFill>
                  <a:srgbClr val="002060"/>
                </a:solidFill>
                <a:effectLst/>
                <a:latin typeface="Californian FB" panose="0207040306080B030204" pitchFamily="18" charset="0"/>
              </a:rPr>
              <a:t>INTRODUCTION TO CELL AS THERAPEUTIC AGENTS</a:t>
            </a:r>
            <a:endParaRPr lang="en-US" sz="4400" b="1">
              <a:solidFill>
                <a:srgbClr val="002060"/>
              </a:solidFill>
              <a:latin typeface="Californian FB" panose="0207040306080B030204" pitchFamily="18" charset="0"/>
              <a:ea typeface="Calibri" panose="020F0502020204030204"/>
              <a:cs typeface="Calibri" panose="020F0502020204030204"/>
            </a:endParaRPr>
          </a:p>
        </p:txBody>
      </p:sp>
      <p:sp>
        <p:nvSpPr>
          <p:cNvPr id="2" name="Title 1">
            <a:extLst>
              <a:ext uri="{FF2B5EF4-FFF2-40B4-BE49-F238E27FC236}">
                <a16:creationId xmlns:a16="http://schemas.microsoft.com/office/drawing/2014/main" id="{CFC7B50C-87DF-D4E3-D4FC-18C7A1A27AE7}"/>
              </a:ext>
            </a:extLst>
          </p:cNvPr>
          <p:cNvSpPr txBox="1">
            <a:spLocks/>
          </p:cNvSpPr>
          <p:nvPr/>
        </p:nvSpPr>
        <p:spPr>
          <a:xfrm>
            <a:off x="200334" y="7222004"/>
            <a:ext cx="12248536" cy="18070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b="1">
                <a:solidFill>
                  <a:srgbClr val="002060"/>
                </a:solidFill>
                <a:latin typeface="Californian FB" panose="0207040306080B030204" pitchFamily="18" charset="0"/>
              </a:rPr>
              <a:t>UMBILICAL CORD DERIVED MESENCHYMAL STEM CELLS</a:t>
            </a:r>
            <a:br>
              <a:rPr lang="en-US" b="1">
                <a:solidFill>
                  <a:srgbClr val="002060"/>
                </a:solidFill>
                <a:latin typeface="Californian FB" panose="0207040306080B030204" pitchFamily="18" charset="0"/>
              </a:rPr>
            </a:br>
            <a:endParaRPr lang="en-US" b="1">
              <a:solidFill>
                <a:srgbClr val="002060"/>
              </a:solidFill>
              <a:latin typeface="Californian FB" panose="0207040306080B030204" pitchFamily="18" charset="0"/>
            </a:endParaRPr>
          </a:p>
        </p:txBody>
      </p:sp>
      <p:sp>
        <p:nvSpPr>
          <p:cNvPr id="3" name="Content Placeholder 2">
            <a:extLst>
              <a:ext uri="{FF2B5EF4-FFF2-40B4-BE49-F238E27FC236}">
                <a16:creationId xmlns:a16="http://schemas.microsoft.com/office/drawing/2014/main" id="{159FC7A6-ED5A-D890-58CD-4C2FD455CF2B}"/>
              </a:ext>
            </a:extLst>
          </p:cNvPr>
          <p:cNvSpPr txBox="1">
            <a:spLocks/>
          </p:cNvSpPr>
          <p:nvPr/>
        </p:nvSpPr>
        <p:spPr>
          <a:xfrm>
            <a:off x="514385" y="8923687"/>
            <a:ext cx="6267450" cy="45502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a:solidFill>
                  <a:srgbClr val="002060"/>
                </a:solidFill>
                <a:latin typeface="Californian FB" panose="0207040306080B030204" pitchFamily="18" charset="0"/>
              </a:rPr>
              <a:t>Source of mesenchymal stem cells: Human Umbilical Cord </a:t>
            </a:r>
          </a:p>
          <a:p>
            <a:pPr algn="just"/>
            <a:r>
              <a:rPr lang="en-US">
                <a:solidFill>
                  <a:srgbClr val="002060"/>
                </a:solidFill>
                <a:latin typeface="Californian FB" panose="0207040306080B030204" pitchFamily="18" charset="0"/>
              </a:rPr>
              <a:t>Mesenchymal stromal cells: Attractive and promising tool for regenerative medicine</a:t>
            </a:r>
          </a:p>
          <a:p>
            <a:pPr algn="just"/>
            <a:r>
              <a:rPr lang="en-US">
                <a:solidFill>
                  <a:srgbClr val="002060"/>
                </a:solidFill>
                <a:latin typeface="Californian FB" panose="0207040306080B030204" pitchFamily="18" charset="0"/>
              </a:rPr>
              <a:t>HUCMSCs: Therapeutic advantage to treat several diseases like autoimmune &amp; neurodegenerative diseases</a:t>
            </a:r>
          </a:p>
        </p:txBody>
      </p:sp>
      <p:pic>
        <p:nvPicPr>
          <p:cNvPr id="5" name="Content Placeholder 12">
            <a:extLst>
              <a:ext uri="{FF2B5EF4-FFF2-40B4-BE49-F238E27FC236}">
                <a16:creationId xmlns:a16="http://schemas.microsoft.com/office/drawing/2014/main" id="{14C32E1D-894C-EE7B-3525-0182CD54BD56}"/>
              </a:ext>
            </a:extLst>
          </p:cNvPr>
          <p:cNvPicPr>
            <a:picLocks noChangeAspect="1"/>
          </p:cNvPicPr>
          <p:nvPr/>
        </p:nvPicPr>
        <p:blipFill>
          <a:blip r:embed="rId5"/>
          <a:stretch>
            <a:fillRect/>
          </a:stretch>
        </p:blipFill>
        <p:spPr>
          <a:xfrm>
            <a:off x="7095886" y="8923687"/>
            <a:ext cx="4643214" cy="3554464"/>
          </a:xfrm>
          <a:prstGeom prst="rect">
            <a:avLst/>
          </a:prstGeom>
        </p:spPr>
      </p:pic>
      <mc:AlternateContent xmlns:mc="http://schemas.openxmlformats.org/markup-compatibility/2006">
        <mc:Choice xmlns:am3d="http://schemas.microsoft.com/office/drawing/2017/model3d" Requires="am3d">
          <p:graphicFrame>
            <p:nvGraphicFramePr>
              <p:cNvPr id="10" name="3D Model 9" descr="Animal cell">
                <a:extLst>
                  <a:ext uri="{FF2B5EF4-FFF2-40B4-BE49-F238E27FC236}">
                    <a16:creationId xmlns:a16="http://schemas.microsoft.com/office/drawing/2014/main" id="{219EA16E-6207-665F-48B2-75BDA12FBE67}"/>
                  </a:ext>
                </a:extLst>
              </p:cNvPr>
              <p:cNvGraphicFramePr>
                <a:graphicFrameLocks noChangeAspect="1"/>
              </p:cNvGraphicFramePr>
              <p:nvPr>
                <p:extLst>
                  <p:ext uri="{D42A27DB-BD31-4B8C-83A1-F6EECF244321}">
                    <p14:modId xmlns:p14="http://schemas.microsoft.com/office/powerpoint/2010/main" val="1618815851"/>
                  </p:ext>
                </p:extLst>
              </p:nvPr>
            </p:nvGraphicFramePr>
            <p:xfrm>
              <a:off x="11188262" y="1254562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Animal cell">
                <a:extLst>
                  <a:ext uri="{FF2B5EF4-FFF2-40B4-BE49-F238E27FC236}">
                    <a16:creationId xmlns:a16="http://schemas.microsoft.com/office/drawing/2014/main" id="{219EA16E-6207-665F-48B2-75BDA12FBE67}"/>
                  </a:ext>
                </a:extLst>
              </p:cNvPr>
              <p:cNvPicPr>
                <a:picLocks noGrp="1" noRot="1" noChangeAspect="1" noMove="1" noResize="1" noEditPoints="1" noAdjustHandles="1" noChangeArrowheads="1" noChangeShapeType="1" noCrop="1"/>
              </p:cNvPicPr>
              <p:nvPr/>
            </p:nvPicPr>
            <p:blipFill>
              <a:blip r:embed="rId4"/>
              <a:stretch>
                <a:fillRect/>
              </a:stretch>
            </p:blipFill>
            <p:spPr>
              <a:xfrm>
                <a:off x="11188262" y="12545626"/>
                <a:ext cx="1156138" cy="1231334"/>
              </a:xfrm>
              <a:prstGeom prst="rect">
                <a:avLst/>
              </a:prstGeom>
            </p:spPr>
          </p:pic>
        </mc:Fallback>
      </mc:AlternateContent>
    </p:spTree>
    <p:extLst>
      <p:ext uri="{BB962C8B-B14F-4D97-AF65-F5344CB8AC3E}">
        <p14:creationId xmlns:p14="http://schemas.microsoft.com/office/powerpoint/2010/main" val="8331848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45CCFC3-F5FD-EA8A-B8E0-CB0C9CD9D32F}"/>
              </a:ext>
            </a:extLst>
          </p:cNvPr>
          <p:cNvSpPr txBox="1">
            <a:spLocks/>
          </p:cNvSpPr>
          <p:nvPr/>
        </p:nvSpPr>
        <p:spPr>
          <a:xfrm>
            <a:off x="47934" y="303044"/>
            <a:ext cx="12248536" cy="18070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b="1">
                <a:solidFill>
                  <a:srgbClr val="002060"/>
                </a:solidFill>
                <a:latin typeface="Californian FB" panose="0207040306080B030204" pitchFamily="18" charset="0"/>
              </a:rPr>
              <a:t>UMBILICAL CORD DERIVED MESENCHYMAL STEM CELLS</a:t>
            </a:r>
            <a:br>
              <a:rPr lang="en-US" b="1">
                <a:solidFill>
                  <a:srgbClr val="002060"/>
                </a:solidFill>
                <a:latin typeface="Californian FB" panose="0207040306080B030204" pitchFamily="18" charset="0"/>
              </a:rPr>
            </a:br>
            <a:endParaRPr lang="en-US" b="1">
              <a:solidFill>
                <a:srgbClr val="002060"/>
              </a:solidFill>
              <a:latin typeface="Californian FB" panose="0207040306080B030204" pitchFamily="18" charset="0"/>
            </a:endParaRPr>
          </a:p>
        </p:txBody>
      </p:sp>
      <p:sp>
        <p:nvSpPr>
          <p:cNvPr id="5" name="Content Placeholder 2">
            <a:extLst>
              <a:ext uri="{FF2B5EF4-FFF2-40B4-BE49-F238E27FC236}">
                <a16:creationId xmlns:a16="http://schemas.microsoft.com/office/drawing/2014/main" id="{A6D1A8EE-2927-3D16-020D-D5E0DF77E32A}"/>
              </a:ext>
            </a:extLst>
          </p:cNvPr>
          <p:cNvSpPr txBox="1">
            <a:spLocks/>
          </p:cNvSpPr>
          <p:nvPr/>
        </p:nvSpPr>
        <p:spPr>
          <a:xfrm>
            <a:off x="361985" y="2004727"/>
            <a:ext cx="6267450" cy="45502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a:solidFill>
                  <a:srgbClr val="002060"/>
                </a:solidFill>
                <a:latin typeface="Californian FB" panose="0207040306080B030204" pitchFamily="18" charset="0"/>
              </a:rPr>
              <a:t>Source of mesenchymal stem cells: Human Umbilical Cord </a:t>
            </a:r>
          </a:p>
          <a:p>
            <a:pPr algn="just"/>
            <a:r>
              <a:rPr lang="en-US">
                <a:solidFill>
                  <a:srgbClr val="002060"/>
                </a:solidFill>
                <a:latin typeface="Californian FB" panose="0207040306080B030204" pitchFamily="18" charset="0"/>
              </a:rPr>
              <a:t>Mesenchymal stromal cells: Attractive and promising tool for regenerative medicine</a:t>
            </a:r>
          </a:p>
          <a:p>
            <a:pPr algn="just"/>
            <a:r>
              <a:rPr lang="en-US">
                <a:solidFill>
                  <a:srgbClr val="002060"/>
                </a:solidFill>
                <a:latin typeface="Californian FB" panose="0207040306080B030204" pitchFamily="18" charset="0"/>
              </a:rPr>
              <a:t>HUCMSCs: Therapeutic advantage to treat several diseases like autoimmune &amp; neurodegenerative diseases</a:t>
            </a:r>
          </a:p>
        </p:txBody>
      </p:sp>
      <p:pic>
        <p:nvPicPr>
          <p:cNvPr id="13" name="Content Placeholder 12">
            <a:extLst>
              <a:ext uri="{FF2B5EF4-FFF2-40B4-BE49-F238E27FC236}">
                <a16:creationId xmlns:a16="http://schemas.microsoft.com/office/drawing/2014/main" id="{0023E7BA-4DA6-6E2E-3229-C3475DFE8737}"/>
              </a:ext>
            </a:extLst>
          </p:cNvPr>
          <p:cNvPicPr>
            <a:picLocks noChangeAspect="1"/>
          </p:cNvPicPr>
          <p:nvPr/>
        </p:nvPicPr>
        <p:blipFill>
          <a:blip r:embed="rId2"/>
          <a:stretch>
            <a:fillRect/>
          </a:stretch>
        </p:blipFill>
        <p:spPr>
          <a:xfrm>
            <a:off x="6943486" y="2004727"/>
            <a:ext cx="4643214" cy="3554464"/>
          </a:xfrm>
          <a:prstGeom prst="rect">
            <a:avLst/>
          </a:prstGeom>
        </p:spPr>
      </p:pic>
      <mc:AlternateContent xmlns:mc="http://schemas.openxmlformats.org/markup-compatibility/2006">
        <mc:Choice xmlns:am3d="http://schemas.microsoft.com/office/drawing/2017/model3d" Requires="am3d">
          <p:graphicFrame>
            <p:nvGraphicFramePr>
              <p:cNvPr id="6" name="3D Model 5" descr="Animal cell">
                <a:extLst>
                  <a:ext uri="{FF2B5EF4-FFF2-40B4-BE49-F238E27FC236}">
                    <a16:creationId xmlns:a16="http://schemas.microsoft.com/office/drawing/2014/main" id="{E2275BB7-52D3-34EB-317C-6B13A45108BA}"/>
                  </a:ext>
                </a:extLst>
              </p:cNvPr>
              <p:cNvGraphicFramePr>
                <a:graphicFrameLocks noChangeAspect="1"/>
              </p:cNvGraphicFramePr>
              <p:nvPr>
                <p:extLst>
                  <p:ext uri="{D42A27DB-BD31-4B8C-83A1-F6EECF244321}">
                    <p14:modId xmlns:p14="http://schemas.microsoft.com/office/powerpoint/2010/main" val="2314936052"/>
                  </p:ext>
                </p:extLst>
              </p:nvPr>
            </p:nvGraphicFramePr>
            <p:xfrm>
              <a:off x="11035862" y="562666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Animal cell">
                <a:extLst>
                  <a:ext uri="{FF2B5EF4-FFF2-40B4-BE49-F238E27FC236}">
                    <a16:creationId xmlns:a16="http://schemas.microsoft.com/office/drawing/2014/main" id="{E2275BB7-52D3-34EB-317C-6B13A45108BA}"/>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5626666"/>
                <a:ext cx="1156138" cy="1231334"/>
              </a:xfrm>
              <a:prstGeom prst="rect">
                <a:avLst/>
              </a:prstGeom>
            </p:spPr>
          </p:pic>
        </mc:Fallback>
      </mc:AlternateContent>
      <p:pic>
        <p:nvPicPr>
          <p:cNvPr id="7" name="Picture 6">
            <a:extLst>
              <a:ext uri="{FF2B5EF4-FFF2-40B4-BE49-F238E27FC236}">
                <a16:creationId xmlns:a16="http://schemas.microsoft.com/office/drawing/2014/main" id="{07ADB99A-0A8F-63B5-C63C-A44ADA0EAF2B}"/>
              </a:ext>
            </a:extLst>
          </p:cNvPr>
          <p:cNvPicPr>
            <a:picLocks noChangeAspect="1"/>
          </p:cNvPicPr>
          <p:nvPr/>
        </p:nvPicPr>
        <p:blipFill>
          <a:blip r:embed="rId5"/>
          <a:stretch>
            <a:fillRect/>
          </a:stretch>
        </p:blipFill>
        <p:spPr>
          <a:xfrm>
            <a:off x="0" y="7124700"/>
            <a:ext cx="12192000" cy="6858000"/>
          </a:xfrm>
          <a:prstGeom prst="rect">
            <a:avLst/>
          </a:prstGeom>
        </p:spPr>
      </p:pic>
    </p:spTree>
    <p:extLst>
      <p:ext uri="{BB962C8B-B14F-4D97-AF65-F5344CB8AC3E}">
        <p14:creationId xmlns:p14="http://schemas.microsoft.com/office/powerpoint/2010/main" val="41891852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9" name="3D Model 8" descr="Animal cell">
                <a:extLst>
                  <a:ext uri="{FF2B5EF4-FFF2-40B4-BE49-F238E27FC236}">
                    <a16:creationId xmlns:a16="http://schemas.microsoft.com/office/drawing/2014/main" id="{D1D7571A-0951-0752-EDCD-E040A398A9FD}"/>
                  </a:ext>
                </a:extLst>
              </p:cNvPr>
              <p:cNvGraphicFramePr>
                <a:graphicFrameLocks noChangeAspect="1"/>
              </p:cNvGraphicFramePr>
              <p:nvPr/>
            </p:nvGraphicFramePr>
            <p:xfrm>
              <a:off x="11035862" y="5626666"/>
              <a:ext cx="1156138" cy="1231334"/>
            </p:xfrm>
            <a:graphic>
              <a:graphicData uri="http://schemas.microsoft.com/office/drawing/2017/model3d">
                <am3d:model3d r:embed="rId2">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3"/>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Animal cell">
                <a:extLst>
                  <a:ext uri="{FF2B5EF4-FFF2-40B4-BE49-F238E27FC236}">
                    <a16:creationId xmlns:a16="http://schemas.microsoft.com/office/drawing/2014/main" id="{D1D7571A-0951-0752-EDCD-E040A398A9FD}"/>
                  </a:ext>
                </a:extLst>
              </p:cNvPr>
              <p:cNvPicPr>
                <a:picLocks noGrp="1" noRot="1" noChangeAspect="1" noMove="1" noResize="1" noEditPoints="1" noAdjustHandles="1" noChangeArrowheads="1" noChangeShapeType="1" noCrop="1"/>
              </p:cNvPicPr>
              <p:nvPr/>
            </p:nvPicPr>
            <p:blipFill>
              <a:blip r:embed="rId3"/>
              <a:stretch>
                <a:fillRect/>
              </a:stretch>
            </p:blipFill>
            <p:spPr>
              <a:xfrm>
                <a:off x="11035862" y="5626666"/>
                <a:ext cx="1156138" cy="1231334"/>
              </a:xfrm>
              <a:prstGeom prst="rect">
                <a:avLst/>
              </a:prstGeom>
            </p:spPr>
          </p:pic>
        </mc:Fallback>
      </mc:AlternateContent>
      <p:pic>
        <p:nvPicPr>
          <p:cNvPr id="2" name="Picture 1">
            <a:extLst>
              <a:ext uri="{FF2B5EF4-FFF2-40B4-BE49-F238E27FC236}">
                <a16:creationId xmlns:a16="http://schemas.microsoft.com/office/drawing/2014/main" id="{C13DD0DA-4464-914F-5330-F79EE18DA528}"/>
              </a:ext>
            </a:extLst>
          </p:cNvPr>
          <p:cNvPicPr>
            <a:picLocks noChangeAspect="1"/>
          </p:cNvPicPr>
          <p:nvPr/>
        </p:nvPicPr>
        <p:blipFill>
          <a:blip r:embed="rId4"/>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E510E39E-33B2-650B-8488-143571393BE9}"/>
              </a:ext>
            </a:extLst>
          </p:cNvPr>
          <p:cNvSpPr txBox="1"/>
          <p:nvPr/>
        </p:nvSpPr>
        <p:spPr>
          <a:xfrm>
            <a:off x="-20320" y="7649557"/>
            <a:ext cx="12212320" cy="707886"/>
          </a:xfrm>
          <a:prstGeom prst="rect">
            <a:avLst/>
          </a:prstGeom>
          <a:noFill/>
        </p:spPr>
        <p:txBody>
          <a:bodyPr wrap="square">
            <a:spAutoFit/>
          </a:bodyPr>
          <a:lstStyle/>
          <a:p>
            <a:pPr algn="ctr">
              <a:buNone/>
            </a:pPr>
            <a:r>
              <a:rPr lang="en-US" sz="4000" b="1" dirty="0">
                <a:solidFill>
                  <a:schemeClr val="accent1">
                    <a:lumMod val="50000"/>
                  </a:schemeClr>
                </a:solidFill>
                <a:latin typeface="Californian FB" panose="0207040306080B030204" pitchFamily="18" charset="0"/>
              </a:rPr>
              <a:t>EYE CELL-BASED THERAPY</a:t>
            </a:r>
          </a:p>
        </p:txBody>
      </p:sp>
      <p:sp>
        <p:nvSpPr>
          <p:cNvPr id="11" name="TextBox 10">
            <a:extLst>
              <a:ext uri="{FF2B5EF4-FFF2-40B4-BE49-F238E27FC236}">
                <a16:creationId xmlns:a16="http://schemas.microsoft.com/office/drawing/2014/main" id="{0876443D-8E7C-F587-150C-F5A3DFB03EA2}"/>
              </a:ext>
            </a:extLst>
          </p:cNvPr>
          <p:cNvSpPr txBox="1"/>
          <p:nvPr/>
        </p:nvSpPr>
        <p:spPr>
          <a:xfrm>
            <a:off x="147320" y="8801538"/>
            <a:ext cx="5648796" cy="4832092"/>
          </a:xfrm>
          <a:prstGeom prst="rect">
            <a:avLst/>
          </a:prstGeom>
          <a:noFill/>
        </p:spPr>
        <p:txBody>
          <a:bodyPr wrap="square">
            <a:spAutoFit/>
          </a:bodyPr>
          <a:lstStyle/>
          <a:p>
            <a:pPr algn="just">
              <a:buNone/>
            </a:pPr>
            <a:r>
              <a:rPr lang="en-US" sz="2800" b="1" dirty="0">
                <a:solidFill>
                  <a:schemeClr val="accent1">
                    <a:lumMod val="50000"/>
                  </a:schemeClr>
                </a:solidFill>
                <a:latin typeface="Californian FB" panose="0207040306080B030204" pitchFamily="18" charset="0"/>
              </a:rPr>
              <a:t>Why Eye Cells?</a:t>
            </a:r>
            <a:endParaRPr lang="en-US" sz="2800" dirty="0">
              <a:solidFill>
                <a:schemeClr val="accent1">
                  <a:lumMod val="50000"/>
                </a:schemeClr>
              </a:solidFill>
              <a:latin typeface="Californian FB" panose="0207040306080B030204" pitchFamily="18" charset="0"/>
            </a:endParaRPr>
          </a:p>
          <a:p>
            <a:pPr marL="800100" lvl="1" indent="-3429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The human eye is a highly specialized organ but has limited ability to regenerate once cells are lost.</a:t>
            </a:r>
          </a:p>
          <a:p>
            <a:pPr algn="just">
              <a:buNone/>
            </a:pPr>
            <a:r>
              <a:rPr lang="en-US" sz="2800" b="1" dirty="0">
                <a:solidFill>
                  <a:schemeClr val="accent1">
                    <a:lumMod val="50000"/>
                  </a:schemeClr>
                </a:solidFill>
                <a:latin typeface="Californian FB" panose="0207040306080B030204" pitchFamily="18" charset="0"/>
              </a:rPr>
              <a:t>Advantages of the Eye as a Target for Cell Therapy:</a:t>
            </a:r>
            <a:endParaRPr lang="en-US" sz="2800" dirty="0">
              <a:solidFill>
                <a:schemeClr val="accent1">
                  <a:lumMod val="50000"/>
                </a:schemeClr>
              </a:solidFill>
              <a:latin typeface="Californian FB" panose="0207040306080B030204" pitchFamily="18" charset="0"/>
            </a:endParaRPr>
          </a:p>
          <a:p>
            <a:pPr marL="800100" lvl="1" indent="-3429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Immune-privileged site</a:t>
            </a:r>
          </a:p>
          <a:p>
            <a:pPr marL="800100" lvl="1" indent="-3429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Small, enclosed space</a:t>
            </a:r>
          </a:p>
          <a:p>
            <a:pPr marL="800100" lvl="1" indent="-3429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Allows direct visualization and imaging</a:t>
            </a:r>
          </a:p>
        </p:txBody>
      </p:sp>
      <p:pic>
        <p:nvPicPr>
          <p:cNvPr id="12" name="Picture 2">
            <a:extLst>
              <a:ext uri="{FF2B5EF4-FFF2-40B4-BE49-F238E27FC236}">
                <a16:creationId xmlns:a16="http://schemas.microsoft.com/office/drawing/2014/main" id="{04C0D8A0-B57C-20D8-411E-8DB97489AD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82643" y="8666113"/>
            <a:ext cx="6162037" cy="4832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6284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4000B6-9838-A9FD-4705-DF81428FC7C5}"/>
              </a:ext>
            </a:extLst>
          </p:cNvPr>
          <p:cNvSpPr txBox="1"/>
          <p:nvPr/>
        </p:nvSpPr>
        <p:spPr>
          <a:xfrm>
            <a:off x="-20320" y="181957"/>
            <a:ext cx="12212320" cy="707886"/>
          </a:xfrm>
          <a:prstGeom prst="rect">
            <a:avLst/>
          </a:prstGeom>
          <a:noFill/>
        </p:spPr>
        <p:txBody>
          <a:bodyPr wrap="square">
            <a:spAutoFit/>
          </a:bodyPr>
          <a:lstStyle/>
          <a:p>
            <a:pPr algn="ctr">
              <a:buNone/>
            </a:pPr>
            <a:r>
              <a:rPr lang="en-US" sz="4000" b="1" dirty="0">
                <a:solidFill>
                  <a:schemeClr val="accent1">
                    <a:lumMod val="50000"/>
                  </a:schemeClr>
                </a:solidFill>
                <a:latin typeface="Californian FB" panose="0207040306080B030204" pitchFamily="18" charset="0"/>
              </a:rPr>
              <a:t>EYE CELL-BASED THERAPY</a:t>
            </a:r>
          </a:p>
        </p:txBody>
      </p:sp>
      <p:sp>
        <p:nvSpPr>
          <p:cNvPr id="5" name="TextBox 4">
            <a:extLst>
              <a:ext uri="{FF2B5EF4-FFF2-40B4-BE49-F238E27FC236}">
                <a16:creationId xmlns:a16="http://schemas.microsoft.com/office/drawing/2014/main" id="{10810CFA-26B7-D41A-BA7A-995091223FA3}"/>
              </a:ext>
            </a:extLst>
          </p:cNvPr>
          <p:cNvSpPr txBox="1"/>
          <p:nvPr/>
        </p:nvSpPr>
        <p:spPr>
          <a:xfrm>
            <a:off x="147320" y="1370433"/>
            <a:ext cx="5648796" cy="4832092"/>
          </a:xfrm>
          <a:prstGeom prst="rect">
            <a:avLst/>
          </a:prstGeom>
          <a:noFill/>
        </p:spPr>
        <p:txBody>
          <a:bodyPr wrap="square">
            <a:spAutoFit/>
          </a:bodyPr>
          <a:lstStyle/>
          <a:p>
            <a:pPr algn="just">
              <a:buNone/>
            </a:pPr>
            <a:r>
              <a:rPr lang="en-US" sz="2800" b="1" dirty="0">
                <a:solidFill>
                  <a:schemeClr val="accent1">
                    <a:lumMod val="50000"/>
                  </a:schemeClr>
                </a:solidFill>
                <a:latin typeface="Californian FB" panose="0207040306080B030204" pitchFamily="18" charset="0"/>
              </a:rPr>
              <a:t>Why Eye Cells?</a:t>
            </a:r>
            <a:endParaRPr lang="en-US" sz="2800" dirty="0">
              <a:solidFill>
                <a:schemeClr val="accent1">
                  <a:lumMod val="50000"/>
                </a:schemeClr>
              </a:solidFill>
              <a:latin typeface="Californian FB" panose="0207040306080B030204" pitchFamily="18" charset="0"/>
            </a:endParaRPr>
          </a:p>
          <a:p>
            <a:pPr marL="800100" lvl="1" indent="-3429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The human eye is a highly specialized organ but has limited ability to regenerate once cells are lost.</a:t>
            </a:r>
          </a:p>
          <a:p>
            <a:pPr algn="just">
              <a:buNone/>
            </a:pPr>
            <a:r>
              <a:rPr lang="en-US" sz="2800" b="1" dirty="0">
                <a:solidFill>
                  <a:schemeClr val="accent1">
                    <a:lumMod val="50000"/>
                  </a:schemeClr>
                </a:solidFill>
                <a:latin typeface="Californian FB" panose="0207040306080B030204" pitchFamily="18" charset="0"/>
              </a:rPr>
              <a:t>Advantages of the Eye as a Target for Cell Therapy:</a:t>
            </a:r>
            <a:endParaRPr lang="en-US" sz="2800" dirty="0">
              <a:solidFill>
                <a:schemeClr val="accent1">
                  <a:lumMod val="50000"/>
                </a:schemeClr>
              </a:solidFill>
              <a:latin typeface="Californian FB" panose="0207040306080B030204" pitchFamily="18" charset="0"/>
            </a:endParaRPr>
          </a:p>
          <a:p>
            <a:pPr marL="800100" lvl="1" indent="-3429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Immune-privileged site</a:t>
            </a:r>
          </a:p>
          <a:p>
            <a:pPr marL="800100" lvl="1" indent="-3429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Small, enclosed space</a:t>
            </a:r>
          </a:p>
          <a:p>
            <a:pPr marL="800100" lvl="1" indent="-3429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Allows direct visualization and imaging</a:t>
            </a:r>
          </a:p>
        </p:txBody>
      </p:sp>
      <p:pic>
        <p:nvPicPr>
          <p:cNvPr id="1026" name="Picture 2">
            <a:extLst>
              <a:ext uri="{FF2B5EF4-FFF2-40B4-BE49-F238E27FC236}">
                <a16:creationId xmlns:a16="http://schemas.microsoft.com/office/drawing/2014/main" id="{C11477E7-0967-8917-E660-77C46402AF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82643" y="1198513"/>
            <a:ext cx="6162037" cy="483209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02FF960-2154-3BC4-C29B-C0FFA569876C}"/>
              </a:ext>
            </a:extLst>
          </p:cNvPr>
          <p:cNvSpPr txBox="1"/>
          <p:nvPr/>
        </p:nvSpPr>
        <p:spPr>
          <a:xfrm>
            <a:off x="147320" y="7579786"/>
            <a:ext cx="11897360" cy="769441"/>
          </a:xfrm>
          <a:prstGeom prst="rect">
            <a:avLst/>
          </a:prstGeom>
          <a:noFill/>
        </p:spPr>
        <p:txBody>
          <a:bodyPr wrap="square">
            <a:spAutoFit/>
          </a:bodyPr>
          <a:lstStyle/>
          <a:p>
            <a:pPr algn="ctr">
              <a:buNone/>
            </a:pPr>
            <a:r>
              <a:rPr lang="en-IN" sz="4400" b="1">
                <a:solidFill>
                  <a:schemeClr val="accent1">
                    <a:lumMod val="50000"/>
                  </a:schemeClr>
                </a:solidFill>
                <a:latin typeface="Californian FB" panose="0207040306080B030204" pitchFamily="18" charset="0"/>
              </a:rPr>
              <a:t>KEY EYE CELL TYPES USED IN THERAPY</a:t>
            </a:r>
          </a:p>
        </p:txBody>
      </p:sp>
      <p:sp>
        <p:nvSpPr>
          <p:cNvPr id="4" name="TextBox 3">
            <a:extLst>
              <a:ext uri="{FF2B5EF4-FFF2-40B4-BE49-F238E27FC236}">
                <a16:creationId xmlns:a16="http://schemas.microsoft.com/office/drawing/2014/main" id="{1A3B0417-CB08-64DC-FCBE-395DE429DD4D}"/>
              </a:ext>
            </a:extLst>
          </p:cNvPr>
          <p:cNvSpPr txBox="1"/>
          <p:nvPr/>
        </p:nvSpPr>
        <p:spPr>
          <a:xfrm>
            <a:off x="538480" y="8463997"/>
            <a:ext cx="5092782" cy="5693866"/>
          </a:xfrm>
          <a:prstGeom prst="rect">
            <a:avLst/>
          </a:prstGeom>
          <a:noFill/>
        </p:spPr>
        <p:txBody>
          <a:bodyPr wrap="square">
            <a:spAutoFit/>
          </a:bodyPr>
          <a:lstStyle/>
          <a:p>
            <a:pPr algn="just">
              <a:buNone/>
            </a:pPr>
            <a:r>
              <a:rPr lang="en-IN" sz="2800" b="1" dirty="0">
                <a:solidFill>
                  <a:schemeClr val="accent1">
                    <a:lumMod val="50000"/>
                  </a:schemeClr>
                </a:solidFill>
                <a:latin typeface="Californian FB" panose="0207040306080B030204" pitchFamily="18" charset="0"/>
              </a:rPr>
              <a:t>1. Retinal Pigment Epithelial (RPE) Cells</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Supports photoreceptors: nutrient transport, waste removal, light absorption.</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Used in AMD treatment.</a:t>
            </a:r>
          </a:p>
          <a:p>
            <a:pPr algn="just">
              <a:buNone/>
            </a:pPr>
            <a:r>
              <a:rPr lang="en-IN" sz="2800" b="1" dirty="0">
                <a:solidFill>
                  <a:schemeClr val="accent1">
                    <a:lumMod val="50000"/>
                  </a:schemeClr>
                </a:solidFill>
                <a:latin typeface="Californian FB" panose="0207040306080B030204" pitchFamily="18" charset="0"/>
              </a:rPr>
              <a:t>2. Photoreceptor Cells (Rods &amp; Cones)</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Essential for light detection and image formation.</a:t>
            </a:r>
          </a:p>
          <a:p>
            <a:pPr marL="914400" lvl="1" indent="-4572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Transplanted to restore vision in retinitis pigmentosa and AMD</a:t>
            </a:r>
            <a:endParaRPr lang="en-IN" sz="2800" dirty="0">
              <a:solidFill>
                <a:schemeClr val="accent1">
                  <a:lumMod val="50000"/>
                </a:schemeClr>
              </a:solidFill>
              <a:latin typeface="Californian FB" panose="0207040306080B030204" pitchFamily="18" charset="0"/>
            </a:endParaRPr>
          </a:p>
        </p:txBody>
      </p:sp>
      <p:pic>
        <p:nvPicPr>
          <p:cNvPr id="10" name="Picture 2" descr="Retina - Gene Vision">
            <a:extLst>
              <a:ext uri="{FF2B5EF4-FFF2-40B4-BE49-F238E27FC236}">
                <a16:creationId xmlns:a16="http://schemas.microsoft.com/office/drawing/2014/main" id="{FB6BEE13-81DD-83C6-9AB1-168ED635F3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2874" y="8887915"/>
            <a:ext cx="6111806" cy="43212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8631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A2BD24-EE5A-166F-2450-42FF8D1795E5}"/>
              </a:ext>
            </a:extLst>
          </p:cNvPr>
          <p:cNvSpPr txBox="1"/>
          <p:nvPr/>
        </p:nvSpPr>
        <p:spPr>
          <a:xfrm>
            <a:off x="147320" y="150286"/>
            <a:ext cx="11897360" cy="769441"/>
          </a:xfrm>
          <a:prstGeom prst="rect">
            <a:avLst/>
          </a:prstGeom>
          <a:noFill/>
        </p:spPr>
        <p:txBody>
          <a:bodyPr wrap="square">
            <a:spAutoFit/>
          </a:bodyPr>
          <a:lstStyle/>
          <a:p>
            <a:pPr algn="ctr">
              <a:buNone/>
            </a:pPr>
            <a:r>
              <a:rPr lang="en-IN" sz="4400" b="1">
                <a:solidFill>
                  <a:schemeClr val="accent1">
                    <a:lumMod val="50000"/>
                  </a:schemeClr>
                </a:solidFill>
                <a:latin typeface="Californian FB" panose="0207040306080B030204" pitchFamily="18" charset="0"/>
              </a:rPr>
              <a:t>KEY EYE CELL TYPES USED IN THERAPY</a:t>
            </a:r>
          </a:p>
        </p:txBody>
      </p:sp>
      <p:sp>
        <p:nvSpPr>
          <p:cNvPr id="5" name="TextBox 4">
            <a:extLst>
              <a:ext uri="{FF2B5EF4-FFF2-40B4-BE49-F238E27FC236}">
                <a16:creationId xmlns:a16="http://schemas.microsoft.com/office/drawing/2014/main" id="{A25EA812-B0C8-B54F-DFB9-0036168E4C84}"/>
              </a:ext>
            </a:extLst>
          </p:cNvPr>
          <p:cNvSpPr txBox="1"/>
          <p:nvPr/>
        </p:nvSpPr>
        <p:spPr>
          <a:xfrm>
            <a:off x="538480" y="1034497"/>
            <a:ext cx="5092782" cy="5693866"/>
          </a:xfrm>
          <a:prstGeom prst="rect">
            <a:avLst/>
          </a:prstGeom>
          <a:noFill/>
        </p:spPr>
        <p:txBody>
          <a:bodyPr wrap="square">
            <a:spAutoFit/>
          </a:bodyPr>
          <a:lstStyle/>
          <a:p>
            <a:pPr algn="just">
              <a:buNone/>
            </a:pPr>
            <a:r>
              <a:rPr lang="en-IN" sz="2800" b="1" dirty="0">
                <a:solidFill>
                  <a:schemeClr val="accent1">
                    <a:lumMod val="50000"/>
                  </a:schemeClr>
                </a:solidFill>
                <a:latin typeface="Californian FB" panose="0207040306080B030204" pitchFamily="18" charset="0"/>
              </a:rPr>
              <a:t>1. Retinal Pigment Epithelial (RPE) Cells</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Supports photoreceptors: nutrient transport, waste removal, light absorption.</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Used in AMD treatment.</a:t>
            </a:r>
          </a:p>
          <a:p>
            <a:pPr algn="just">
              <a:buNone/>
            </a:pPr>
            <a:r>
              <a:rPr lang="en-IN" sz="2800" b="1" dirty="0">
                <a:solidFill>
                  <a:schemeClr val="accent1">
                    <a:lumMod val="50000"/>
                  </a:schemeClr>
                </a:solidFill>
                <a:latin typeface="Californian FB" panose="0207040306080B030204" pitchFamily="18" charset="0"/>
              </a:rPr>
              <a:t>2. Photoreceptor Cells (Rods &amp; Cones)</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Essential for light detection and image formation.</a:t>
            </a:r>
          </a:p>
          <a:p>
            <a:pPr marL="914400" lvl="1" indent="-4572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Transplanted to restore vision in retinitis pigmentosa and AMD</a:t>
            </a:r>
            <a:endParaRPr lang="en-IN" sz="2800" dirty="0">
              <a:solidFill>
                <a:schemeClr val="accent1">
                  <a:lumMod val="50000"/>
                </a:schemeClr>
              </a:solidFill>
              <a:latin typeface="Californian FB" panose="0207040306080B030204" pitchFamily="18" charset="0"/>
            </a:endParaRPr>
          </a:p>
        </p:txBody>
      </p:sp>
      <p:pic>
        <p:nvPicPr>
          <p:cNvPr id="2050" name="Picture 2" descr="Retina - Gene Vision">
            <a:extLst>
              <a:ext uri="{FF2B5EF4-FFF2-40B4-BE49-F238E27FC236}">
                <a16:creationId xmlns:a16="http://schemas.microsoft.com/office/drawing/2014/main" id="{30B00F0F-9A38-62D1-2BD1-5A7E91F7CF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2874" y="1458415"/>
            <a:ext cx="6111806" cy="432127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Recent Advances in Natural Materials for Corneal Tissue Engineering">
            <a:extLst>
              <a:ext uri="{FF2B5EF4-FFF2-40B4-BE49-F238E27FC236}">
                <a16:creationId xmlns:a16="http://schemas.microsoft.com/office/drawing/2014/main" id="{E8023D42-0986-EA56-D18C-12FFA60177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2513" y="8918413"/>
            <a:ext cx="6644567" cy="405316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FBF73EE-CA1F-1EE9-0D7F-A4197BF41B6C}"/>
              </a:ext>
            </a:extLst>
          </p:cNvPr>
          <p:cNvSpPr txBox="1"/>
          <p:nvPr/>
        </p:nvSpPr>
        <p:spPr>
          <a:xfrm>
            <a:off x="609437" y="8290948"/>
            <a:ext cx="4616409" cy="5693866"/>
          </a:xfrm>
          <a:prstGeom prst="rect">
            <a:avLst/>
          </a:prstGeom>
          <a:noFill/>
        </p:spPr>
        <p:txBody>
          <a:bodyPr wrap="square">
            <a:spAutoFit/>
          </a:bodyPr>
          <a:lstStyle/>
          <a:p>
            <a:pPr algn="just">
              <a:buNone/>
            </a:pPr>
            <a:r>
              <a:rPr lang="en-IN" sz="2800" b="1" dirty="0">
                <a:solidFill>
                  <a:schemeClr val="accent1">
                    <a:lumMod val="50000"/>
                  </a:schemeClr>
                </a:solidFill>
                <a:latin typeface="Californian FB" panose="0207040306080B030204" pitchFamily="18" charset="0"/>
              </a:rPr>
              <a:t>3. Limbal Stem Cells</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Found at corneal limbus; regenerates corneal epithelium.</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Used in treating limbal stem cell deficiency (LSCD).</a:t>
            </a:r>
          </a:p>
          <a:p>
            <a:pPr algn="just"/>
            <a:r>
              <a:rPr lang="en-IN" sz="2800" b="1" dirty="0">
                <a:solidFill>
                  <a:schemeClr val="accent1">
                    <a:lumMod val="50000"/>
                  </a:schemeClr>
                </a:solidFill>
                <a:latin typeface="Californian FB" panose="0207040306080B030204" pitchFamily="18" charset="0"/>
              </a:rPr>
              <a:t>4. </a:t>
            </a:r>
            <a:r>
              <a:rPr lang="en-US" sz="2800" b="1" dirty="0">
                <a:solidFill>
                  <a:schemeClr val="accent1">
                    <a:lumMod val="50000"/>
                  </a:schemeClr>
                </a:solidFill>
                <a:latin typeface="Californian FB" panose="0207040306080B030204" pitchFamily="18" charset="0"/>
              </a:rPr>
              <a:t>Corneal Epithelial and      Endothelial Cells</a:t>
            </a:r>
          </a:p>
          <a:p>
            <a:pPr marL="914400" lvl="1" indent="-4572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Epithelial: Ocular surface reconstruction.</a:t>
            </a:r>
          </a:p>
          <a:p>
            <a:pPr marL="914400" lvl="1" indent="-4572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Endothelial: Maintains corneal transparency.</a:t>
            </a:r>
            <a:endParaRPr lang="en-IN" sz="2800" dirty="0">
              <a:solidFill>
                <a:schemeClr val="accent1">
                  <a:lumMod val="50000"/>
                </a:schemeClr>
              </a:solidFill>
              <a:latin typeface="Californian FB" panose="0207040306080B030204" pitchFamily="18" charset="0"/>
            </a:endParaRPr>
          </a:p>
        </p:txBody>
      </p:sp>
      <p:sp>
        <p:nvSpPr>
          <p:cNvPr id="10" name="TextBox 9">
            <a:extLst>
              <a:ext uri="{FF2B5EF4-FFF2-40B4-BE49-F238E27FC236}">
                <a16:creationId xmlns:a16="http://schemas.microsoft.com/office/drawing/2014/main" id="{6576F84E-1139-2DF3-24E1-FC9E821B8D97}"/>
              </a:ext>
            </a:extLst>
          </p:cNvPr>
          <p:cNvSpPr txBox="1"/>
          <p:nvPr/>
        </p:nvSpPr>
        <p:spPr>
          <a:xfrm>
            <a:off x="299720" y="7427386"/>
            <a:ext cx="11897360" cy="769441"/>
          </a:xfrm>
          <a:prstGeom prst="rect">
            <a:avLst/>
          </a:prstGeom>
          <a:noFill/>
        </p:spPr>
        <p:txBody>
          <a:bodyPr wrap="square">
            <a:spAutoFit/>
          </a:bodyPr>
          <a:lstStyle/>
          <a:p>
            <a:pPr algn="ctr">
              <a:buNone/>
            </a:pPr>
            <a:r>
              <a:rPr lang="en-IN" sz="4400" b="1" dirty="0">
                <a:solidFill>
                  <a:schemeClr val="accent1">
                    <a:lumMod val="50000"/>
                  </a:schemeClr>
                </a:solidFill>
                <a:latin typeface="Californian FB" panose="0207040306080B030204" pitchFamily="18" charset="0"/>
              </a:rPr>
              <a:t>KEY EYE CELL TYPES USED IN THERAPY</a:t>
            </a:r>
          </a:p>
        </p:txBody>
      </p:sp>
    </p:spTree>
    <p:extLst>
      <p:ext uri="{BB962C8B-B14F-4D97-AF65-F5344CB8AC3E}">
        <p14:creationId xmlns:p14="http://schemas.microsoft.com/office/powerpoint/2010/main" val="5274077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Recent Advances in Natural Materials for Corneal Tissue Engineering">
            <a:extLst>
              <a:ext uri="{FF2B5EF4-FFF2-40B4-BE49-F238E27FC236}">
                <a16:creationId xmlns:a16="http://schemas.microsoft.com/office/drawing/2014/main" id="{523203E4-4D34-5D97-B20C-7E0D9652F8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0113" y="1641313"/>
            <a:ext cx="6644567" cy="405316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929C531-5021-F4E7-B1FE-E83DE0FDC797}"/>
              </a:ext>
            </a:extLst>
          </p:cNvPr>
          <p:cNvSpPr txBox="1"/>
          <p:nvPr/>
        </p:nvSpPr>
        <p:spPr>
          <a:xfrm>
            <a:off x="457037" y="1013848"/>
            <a:ext cx="4616409" cy="5693866"/>
          </a:xfrm>
          <a:prstGeom prst="rect">
            <a:avLst/>
          </a:prstGeom>
          <a:noFill/>
        </p:spPr>
        <p:txBody>
          <a:bodyPr wrap="square">
            <a:spAutoFit/>
          </a:bodyPr>
          <a:lstStyle/>
          <a:p>
            <a:pPr algn="just">
              <a:buNone/>
            </a:pPr>
            <a:r>
              <a:rPr lang="en-IN" sz="2800" b="1" dirty="0">
                <a:solidFill>
                  <a:schemeClr val="accent1">
                    <a:lumMod val="50000"/>
                  </a:schemeClr>
                </a:solidFill>
                <a:latin typeface="Californian FB" panose="0207040306080B030204" pitchFamily="18" charset="0"/>
              </a:rPr>
              <a:t>3. Limbal Stem Cells</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Found at corneal limbus; regenerates corneal epithelium.</a:t>
            </a:r>
          </a:p>
          <a:p>
            <a:pPr marL="914400" lvl="1" indent="-457200" algn="just">
              <a:buFont typeface="Arial" panose="020B0604020202020204" pitchFamily="34" charset="0"/>
              <a:buChar char="•"/>
            </a:pPr>
            <a:r>
              <a:rPr lang="en-IN" sz="2800" dirty="0">
                <a:solidFill>
                  <a:schemeClr val="accent1">
                    <a:lumMod val="50000"/>
                  </a:schemeClr>
                </a:solidFill>
                <a:latin typeface="Californian FB" panose="0207040306080B030204" pitchFamily="18" charset="0"/>
              </a:rPr>
              <a:t>Used in treating limbal stem cell deficiency (LSCD).</a:t>
            </a:r>
          </a:p>
          <a:p>
            <a:pPr algn="just"/>
            <a:r>
              <a:rPr lang="en-IN" sz="2800" b="1" dirty="0">
                <a:solidFill>
                  <a:schemeClr val="accent1">
                    <a:lumMod val="50000"/>
                  </a:schemeClr>
                </a:solidFill>
                <a:latin typeface="Californian FB" panose="0207040306080B030204" pitchFamily="18" charset="0"/>
              </a:rPr>
              <a:t>4. </a:t>
            </a:r>
            <a:r>
              <a:rPr lang="en-US" sz="2800" b="1" dirty="0">
                <a:solidFill>
                  <a:schemeClr val="accent1">
                    <a:lumMod val="50000"/>
                  </a:schemeClr>
                </a:solidFill>
                <a:latin typeface="Californian FB" panose="0207040306080B030204" pitchFamily="18" charset="0"/>
              </a:rPr>
              <a:t>Corneal Epithelial and      Endothelial Cells</a:t>
            </a:r>
          </a:p>
          <a:p>
            <a:pPr marL="914400" lvl="1" indent="-4572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Epithelial: Ocular surface reconstruction.</a:t>
            </a:r>
          </a:p>
          <a:p>
            <a:pPr marL="914400" lvl="1" indent="-457200" algn="just">
              <a:buFont typeface="Arial" panose="020B0604020202020204" pitchFamily="34" charset="0"/>
              <a:buChar char="•"/>
            </a:pPr>
            <a:r>
              <a:rPr lang="en-US" sz="2800" dirty="0">
                <a:solidFill>
                  <a:schemeClr val="accent1">
                    <a:lumMod val="50000"/>
                  </a:schemeClr>
                </a:solidFill>
                <a:latin typeface="Californian FB" panose="0207040306080B030204" pitchFamily="18" charset="0"/>
              </a:rPr>
              <a:t>Endothelial: Maintains corneal transparency.</a:t>
            </a:r>
            <a:endParaRPr lang="en-IN" sz="2800" dirty="0">
              <a:solidFill>
                <a:schemeClr val="accent1">
                  <a:lumMod val="50000"/>
                </a:schemeClr>
              </a:solidFill>
              <a:latin typeface="Californian FB" panose="0207040306080B030204" pitchFamily="18" charset="0"/>
            </a:endParaRPr>
          </a:p>
        </p:txBody>
      </p:sp>
      <p:sp>
        <p:nvSpPr>
          <p:cNvPr id="4" name="TextBox 3">
            <a:extLst>
              <a:ext uri="{FF2B5EF4-FFF2-40B4-BE49-F238E27FC236}">
                <a16:creationId xmlns:a16="http://schemas.microsoft.com/office/drawing/2014/main" id="{C8D184CD-F3E0-9D83-EC25-94502994433B}"/>
              </a:ext>
            </a:extLst>
          </p:cNvPr>
          <p:cNvSpPr txBox="1"/>
          <p:nvPr/>
        </p:nvSpPr>
        <p:spPr>
          <a:xfrm>
            <a:off x="147320" y="150286"/>
            <a:ext cx="11897360" cy="769441"/>
          </a:xfrm>
          <a:prstGeom prst="rect">
            <a:avLst/>
          </a:prstGeom>
          <a:noFill/>
        </p:spPr>
        <p:txBody>
          <a:bodyPr wrap="square">
            <a:spAutoFit/>
          </a:bodyPr>
          <a:lstStyle/>
          <a:p>
            <a:pPr algn="ctr">
              <a:buNone/>
            </a:pPr>
            <a:r>
              <a:rPr lang="en-IN" sz="4400" b="1" dirty="0">
                <a:solidFill>
                  <a:schemeClr val="accent1">
                    <a:lumMod val="50000"/>
                  </a:schemeClr>
                </a:solidFill>
                <a:latin typeface="Californian FB" panose="0207040306080B030204" pitchFamily="18" charset="0"/>
              </a:rPr>
              <a:t>KEY EYE CELL TYPES USED IN THERAPY</a:t>
            </a:r>
          </a:p>
        </p:txBody>
      </p:sp>
      <p:sp>
        <p:nvSpPr>
          <p:cNvPr id="9" name="TextBox 8">
            <a:extLst>
              <a:ext uri="{FF2B5EF4-FFF2-40B4-BE49-F238E27FC236}">
                <a16:creationId xmlns:a16="http://schemas.microsoft.com/office/drawing/2014/main" id="{BDC5083A-F392-4DA8-C92E-A84E7D1E39D3}"/>
              </a:ext>
            </a:extLst>
          </p:cNvPr>
          <p:cNvSpPr txBox="1"/>
          <p:nvPr/>
        </p:nvSpPr>
        <p:spPr>
          <a:xfrm>
            <a:off x="923249" y="8518075"/>
            <a:ext cx="5172751" cy="4832092"/>
          </a:xfrm>
          <a:prstGeom prst="rect">
            <a:avLst/>
          </a:prstGeom>
          <a:noFill/>
        </p:spPr>
        <p:txBody>
          <a:bodyPr wrap="square">
            <a:spAutoFit/>
          </a:bodyPr>
          <a:lstStyle/>
          <a:p>
            <a:pPr marL="342900" indent="-342900" algn="just">
              <a:buFont typeface="Arial" panose="020B0604020202020204" pitchFamily="34" charset="0"/>
              <a:buChar char="•"/>
            </a:pPr>
            <a:r>
              <a:rPr lang="en-US" sz="2800" b="1" dirty="0">
                <a:solidFill>
                  <a:schemeClr val="accent1">
                    <a:lumMod val="50000"/>
                  </a:schemeClr>
                </a:solidFill>
                <a:latin typeface="Californian FB" panose="0207040306080B030204" pitchFamily="18" charset="0"/>
              </a:rPr>
              <a:t>Subretinal delivery: </a:t>
            </a:r>
            <a:r>
              <a:rPr lang="en-US" sz="2800" dirty="0">
                <a:solidFill>
                  <a:schemeClr val="accent1">
                    <a:lumMod val="50000"/>
                  </a:schemeClr>
                </a:solidFill>
                <a:latin typeface="Californian FB" panose="0207040306080B030204" pitchFamily="18" charset="0"/>
              </a:rPr>
              <a:t>Between the retina and retinal pigment epithelium, offering direct access to photoreceptors and RPE cells.– </a:t>
            </a:r>
          </a:p>
          <a:p>
            <a:pPr marL="342900" indent="-342900" algn="just">
              <a:buFont typeface="Arial" panose="020B0604020202020204" pitchFamily="34" charset="0"/>
              <a:buChar char="•"/>
            </a:pPr>
            <a:r>
              <a:rPr lang="en-US" sz="2800" b="1" dirty="0">
                <a:solidFill>
                  <a:schemeClr val="accent1">
                    <a:lumMod val="50000"/>
                  </a:schemeClr>
                </a:solidFill>
                <a:latin typeface="Californian FB" panose="0207040306080B030204" pitchFamily="18" charset="0"/>
              </a:rPr>
              <a:t>Intravitreal injection: </a:t>
            </a:r>
            <a:r>
              <a:rPr lang="en-US" sz="2800" dirty="0">
                <a:solidFill>
                  <a:schemeClr val="accent1">
                    <a:lumMod val="50000"/>
                  </a:schemeClr>
                </a:solidFill>
                <a:latin typeface="Californian FB" panose="0207040306080B030204" pitchFamily="18" charset="0"/>
              </a:rPr>
              <a:t>Into the vitreous cavity, minimally invasive.</a:t>
            </a:r>
          </a:p>
          <a:p>
            <a:pPr marL="342900" indent="-342900" algn="just">
              <a:buFont typeface="Arial" panose="020B0604020202020204" pitchFamily="34" charset="0"/>
              <a:buChar char="•"/>
            </a:pPr>
            <a:r>
              <a:rPr lang="en-US" sz="2800" b="1" dirty="0">
                <a:solidFill>
                  <a:schemeClr val="accent1">
                    <a:lumMod val="50000"/>
                  </a:schemeClr>
                </a:solidFill>
                <a:latin typeface="Californian FB" panose="0207040306080B030204" pitchFamily="18" charset="0"/>
              </a:rPr>
              <a:t>Suprachoroidal delivery:</a:t>
            </a:r>
            <a:r>
              <a:rPr lang="en-US" sz="2800" dirty="0">
                <a:solidFill>
                  <a:schemeClr val="accent1">
                    <a:lumMod val="50000"/>
                  </a:schemeClr>
                </a:solidFill>
                <a:latin typeface="Californian FB" panose="0207040306080B030204" pitchFamily="18" charset="0"/>
              </a:rPr>
              <a:t> Targets the space between the sclera and choroid.</a:t>
            </a:r>
            <a:endParaRPr lang="en-IN" sz="2800" dirty="0">
              <a:solidFill>
                <a:schemeClr val="accent1">
                  <a:lumMod val="50000"/>
                </a:schemeClr>
              </a:solidFill>
              <a:latin typeface="Californian FB" panose="0207040306080B030204" pitchFamily="18" charset="0"/>
            </a:endParaRPr>
          </a:p>
        </p:txBody>
      </p:sp>
      <p:sp>
        <p:nvSpPr>
          <p:cNvPr id="10" name="TextBox 9">
            <a:extLst>
              <a:ext uri="{FF2B5EF4-FFF2-40B4-BE49-F238E27FC236}">
                <a16:creationId xmlns:a16="http://schemas.microsoft.com/office/drawing/2014/main" id="{9631F0A2-6C94-D7D2-6CF9-880BB0BEF92D}"/>
              </a:ext>
            </a:extLst>
          </p:cNvPr>
          <p:cNvSpPr txBox="1"/>
          <p:nvPr/>
        </p:nvSpPr>
        <p:spPr>
          <a:xfrm>
            <a:off x="1945640" y="7458194"/>
            <a:ext cx="8300720" cy="769441"/>
          </a:xfrm>
          <a:prstGeom prst="rect">
            <a:avLst/>
          </a:prstGeom>
          <a:noFill/>
        </p:spPr>
        <p:txBody>
          <a:bodyPr wrap="square">
            <a:spAutoFit/>
          </a:bodyPr>
          <a:lstStyle/>
          <a:p>
            <a:pPr>
              <a:buNone/>
            </a:pPr>
            <a:r>
              <a:rPr lang="en-IN" sz="4400" b="1" dirty="0">
                <a:solidFill>
                  <a:schemeClr val="accent1">
                    <a:lumMod val="50000"/>
                  </a:schemeClr>
                </a:solidFill>
                <a:latin typeface="Californian FB" panose="0207040306080B030204" pitchFamily="18" charset="0"/>
              </a:rPr>
              <a:t>CELL DELIVERY TECHNIQUES</a:t>
            </a:r>
          </a:p>
        </p:txBody>
      </p:sp>
      <p:pic>
        <p:nvPicPr>
          <p:cNvPr id="11" name="Picture 2">
            <a:extLst>
              <a:ext uri="{FF2B5EF4-FFF2-40B4-BE49-F238E27FC236}">
                <a16:creationId xmlns:a16="http://schemas.microsoft.com/office/drawing/2014/main" id="{D3C8E28D-D8E9-E969-2252-4101AF19E6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0" y="8441150"/>
            <a:ext cx="4632960" cy="47193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8059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7E739E-5496-B963-15F6-269715CC8C54}"/>
              </a:ext>
            </a:extLst>
          </p:cNvPr>
          <p:cNvSpPr txBox="1"/>
          <p:nvPr/>
        </p:nvSpPr>
        <p:spPr>
          <a:xfrm>
            <a:off x="923249" y="1469575"/>
            <a:ext cx="5172751" cy="4832092"/>
          </a:xfrm>
          <a:prstGeom prst="rect">
            <a:avLst/>
          </a:prstGeom>
          <a:noFill/>
        </p:spPr>
        <p:txBody>
          <a:bodyPr wrap="square">
            <a:spAutoFit/>
          </a:bodyPr>
          <a:lstStyle/>
          <a:p>
            <a:pPr marL="342900" indent="-342900" algn="just">
              <a:buFont typeface="Arial" panose="020B0604020202020204" pitchFamily="34" charset="0"/>
              <a:buChar char="•"/>
            </a:pPr>
            <a:r>
              <a:rPr lang="en-US" sz="2800" b="1" dirty="0">
                <a:solidFill>
                  <a:schemeClr val="accent1">
                    <a:lumMod val="50000"/>
                  </a:schemeClr>
                </a:solidFill>
                <a:latin typeface="Californian FB" panose="0207040306080B030204" pitchFamily="18" charset="0"/>
              </a:rPr>
              <a:t>Subretinal delivery: </a:t>
            </a:r>
            <a:r>
              <a:rPr lang="en-US" sz="2800" dirty="0">
                <a:solidFill>
                  <a:schemeClr val="accent1">
                    <a:lumMod val="50000"/>
                  </a:schemeClr>
                </a:solidFill>
                <a:latin typeface="Californian FB" panose="0207040306080B030204" pitchFamily="18" charset="0"/>
              </a:rPr>
              <a:t>Between the retina and retinal pigment epithelium, offering direct access to photoreceptors and RPE cells.– </a:t>
            </a:r>
          </a:p>
          <a:p>
            <a:pPr marL="342900" indent="-342900" algn="just">
              <a:buFont typeface="Arial" panose="020B0604020202020204" pitchFamily="34" charset="0"/>
              <a:buChar char="•"/>
            </a:pPr>
            <a:r>
              <a:rPr lang="en-US" sz="2800" b="1" dirty="0">
                <a:solidFill>
                  <a:schemeClr val="accent1">
                    <a:lumMod val="50000"/>
                  </a:schemeClr>
                </a:solidFill>
                <a:latin typeface="Californian FB" panose="0207040306080B030204" pitchFamily="18" charset="0"/>
              </a:rPr>
              <a:t>Intravitreal injection: </a:t>
            </a:r>
            <a:r>
              <a:rPr lang="en-US" sz="2800" dirty="0">
                <a:solidFill>
                  <a:schemeClr val="accent1">
                    <a:lumMod val="50000"/>
                  </a:schemeClr>
                </a:solidFill>
                <a:latin typeface="Californian FB" panose="0207040306080B030204" pitchFamily="18" charset="0"/>
              </a:rPr>
              <a:t>Into the vitreous cavity, minimally invasive.</a:t>
            </a:r>
          </a:p>
          <a:p>
            <a:pPr marL="342900" indent="-342900" algn="just">
              <a:buFont typeface="Arial" panose="020B0604020202020204" pitchFamily="34" charset="0"/>
              <a:buChar char="•"/>
            </a:pPr>
            <a:r>
              <a:rPr lang="en-US" sz="2800" b="1" dirty="0">
                <a:solidFill>
                  <a:schemeClr val="accent1">
                    <a:lumMod val="50000"/>
                  </a:schemeClr>
                </a:solidFill>
                <a:latin typeface="Californian FB" panose="0207040306080B030204" pitchFamily="18" charset="0"/>
              </a:rPr>
              <a:t>Suprachoroidal delivery:</a:t>
            </a:r>
            <a:r>
              <a:rPr lang="en-US" sz="2800" dirty="0">
                <a:solidFill>
                  <a:schemeClr val="accent1">
                    <a:lumMod val="50000"/>
                  </a:schemeClr>
                </a:solidFill>
                <a:latin typeface="Californian FB" panose="0207040306080B030204" pitchFamily="18" charset="0"/>
              </a:rPr>
              <a:t> Targets the space between the sclera and choroid.</a:t>
            </a:r>
            <a:endParaRPr lang="en-IN" sz="2800" dirty="0">
              <a:solidFill>
                <a:schemeClr val="accent1">
                  <a:lumMod val="50000"/>
                </a:schemeClr>
              </a:solidFill>
              <a:latin typeface="Californian FB" panose="0207040306080B030204" pitchFamily="18" charset="0"/>
            </a:endParaRPr>
          </a:p>
        </p:txBody>
      </p:sp>
      <p:sp>
        <p:nvSpPr>
          <p:cNvPr id="5" name="TextBox 4">
            <a:extLst>
              <a:ext uri="{FF2B5EF4-FFF2-40B4-BE49-F238E27FC236}">
                <a16:creationId xmlns:a16="http://schemas.microsoft.com/office/drawing/2014/main" id="{C765A8C7-8181-82FE-F21B-D8C994B81C1C}"/>
              </a:ext>
            </a:extLst>
          </p:cNvPr>
          <p:cNvSpPr txBox="1"/>
          <p:nvPr/>
        </p:nvSpPr>
        <p:spPr>
          <a:xfrm>
            <a:off x="1945640" y="409694"/>
            <a:ext cx="8300720" cy="769441"/>
          </a:xfrm>
          <a:prstGeom prst="rect">
            <a:avLst/>
          </a:prstGeom>
          <a:noFill/>
        </p:spPr>
        <p:txBody>
          <a:bodyPr wrap="square">
            <a:spAutoFit/>
          </a:bodyPr>
          <a:lstStyle/>
          <a:p>
            <a:pPr>
              <a:buNone/>
            </a:pPr>
            <a:r>
              <a:rPr lang="en-IN" sz="4400" b="1" dirty="0">
                <a:solidFill>
                  <a:schemeClr val="accent1">
                    <a:lumMod val="50000"/>
                  </a:schemeClr>
                </a:solidFill>
                <a:latin typeface="Californian FB" panose="0207040306080B030204" pitchFamily="18" charset="0"/>
              </a:rPr>
              <a:t>CELL DELIVERY TECHNIQUES</a:t>
            </a:r>
          </a:p>
        </p:txBody>
      </p:sp>
      <p:pic>
        <p:nvPicPr>
          <p:cNvPr id="4098" name="Picture 2">
            <a:extLst>
              <a:ext uri="{FF2B5EF4-FFF2-40B4-BE49-F238E27FC236}">
                <a16:creationId xmlns:a16="http://schemas.microsoft.com/office/drawing/2014/main" id="{DDE278B2-DB63-08BD-5263-CDCBBFE00B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0" y="1392650"/>
            <a:ext cx="4632960" cy="471939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997CFF6-046C-0422-03BA-6924ACE3C6AA}"/>
              </a:ext>
            </a:extLst>
          </p:cNvPr>
          <p:cNvSpPr txBox="1"/>
          <p:nvPr/>
        </p:nvSpPr>
        <p:spPr>
          <a:xfrm>
            <a:off x="289560" y="8264152"/>
            <a:ext cx="11369040" cy="4832092"/>
          </a:xfrm>
          <a:prstGeom prst="rect">
            <a:avLst/>
          </a:prstGeom>
          <a:noFill/>
        </p:spPr>
        <p:txBody>
          <a:bodyPr wrap="square">
            <a:spAutoFit/>
          </a:bodyPr>
          <a:lstStyle/>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Cell Replacement: </a:t>
            </a:r>
            <a:r>
              <a:rPr lang="en-IN" sz="2800" dirty="0">
                <a:solidFill>
                  <a:schemeClr val="accent1">
                    <a:lumMod val="50000"/>
                  </a:schemeClr>
                </a:solidFill>
                <a:latin typeface="Californian FB" panose="0207040306080B030204" pitchFamily="18" charset="0"/>
              </a:rPr>
              <a:t>Replaces damaged or lost retinal or corneal cells.</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Neuroprotection: S</a:t>
            </a:r>
            <a:r>
              <a:rPr lang="en-IN" sz="2800" dirty="0">
                <a:solidFill>
                  <a:schemeClr val="accent1">
                    <a:lumMod val="50000"/>
                  </a:schemeClr>
                </a:solidFill>
                <a:latin typeface="Californian FB" panose="0207040306080B030204" pitchFamily="18" charset="0"/>
              </a:rPr>
              <a:t>ecretion of trophic factors to protect existing neurons and delay degeneration.</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Immune Modulation: </a:t>
            </a:r>
            <a:r>
              <a:rPr lang="en-IN" sz="2800" dirty="0">
                <a:solidFill>
                  <a:schemeClr val="accent1">
                    <a:lumMod val="50000"/>
                  </a:schemeClr>
                </a:solidFill>
                <a:latin typeface="Californian FB" panose="0207040306080B030204" pitchFamily="18" charset="0"/>
              </a:rPr>
              <a:t>Reduce local inflammation and modulate immune responses in ocular diseases.</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Structural Support: </a:t>
            </a:r>
            <a:r>
              <a:rPr lang="en-IN" sz="2800" dirty="0">
                <a:solidFill>
                  <a:schemeClr val="accent1">
                    <a:lumMod val="50000"/>
                  </a:schemeClr>
                </a:solidFill>
                <a:latin typeface="Californian FB" panose="0207040306080B030204" pitchFamily="18" charset="0"/>
              </a:rPr>
              <a:t>Help restore damaged tissue architecture and maintain barrier functions.</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Functional Recovery:</a:t>
            </a:r>
            <a:r>
              <a:rPr lang="en-IN" sz="2800" dirty="0">
                <a:solidFill>
                  <a:schemeClr val="accent1">
                    <a:lumMod val="50000"/>
                  </a:schemeClr>
                </a:solidFill>
                <a:latin typeface="Californian FB" panose="0207040306080B030204" pitchFamily="18" charset="0"/>
              </a:rPr>
              <a:t> Integration leads to partial or full recovery of visual function, depending on cell type and delivery.</a:t>
            </a:r>
          </a:p>
          <a:p>
            <a:pPr marL="285750" indent="-285750" algn="just">
              <a:buFont typeface="Arial" panose="020B0604020202020204" pitchFamily="34" charset="0"/>
              <a:buChar char="•"/>
            </a:pPr>
            <a:r>
              <a:rPr lang="en-IN" sz="2800" b="1" dirty="0">
                <a:solidFill>
                  <a:schemeClr val="accent1">
                    <a:lumMod val="50000"/>
                  </a:schemeClr>
                </a:solidFill>
                <a:latin typeface="Californian FB" panose="0207040306080B030204" pitchFamily="18" charset="0"/>
              </a:rPr>
              <a:t>Paracrine Effects: </a:t>
            </a:r>
            <a:r>
              <a:rPr lang="en-IN" sz="2800" dirty="0">
                <a:solidFill>
                  <a:schemeClr val="accent1">
                    <a:lumMod val="50000"/>
                  </a:schemeClr>
                </a:solidFill>
                <a:latin typeface="Californian FB" panose="0207040306080B030204" pitchFamily="18" charset="0"/>
              </a:rPr>
              <a:t>Influence surrounding tissue via </a:t>
            </a:r>
            <a:r>
              <a:rPr lang="en-IN" sz="2800" dirty="0" err="1">
                <a:solidFill>
                  <a:schemeClr val="accent1">
                    <a:lumMod val="50000"/>
                  </a:schemeClr>
                </a:solidFill>
                <a:latin typeface="Californian FB" panose="0207040306080B030204" pitchFamily="18" charset="0"/>
              </a:rPr>
              <a:t>signaling</a:t>
            </a:r>
            <a:r>
              <a:rPr lang="en-IN" sz="2800" dirty="0">
                <a:solidFill>
                  <a:schemeClr val="accent1">
                    <a:lumMod val="50000"/>
                  </a:schemeClr>
                </a:solidFill>
                <a:latin typeface="Californian FB" panose="0207040306080B030204" pitchFamily="18" charset="0"/>
              </a:rPr>
              <a:t> molecules without integrating directly.</a:t>
            </a:r>
          </a:p>
        </p:txBody>
      </p:sp>
      <p:sp>
        <p:nvSpPr>
          <p:cNvPr id="4" name="TextBox 3">
            <a:extLst>
              <a:ext uri="{FF2B5EF4-FFF2-40B4-BE49-F238E27FC236}">
                <a16:creationId xmlns:a16="http://schemas.microsoft.com/office/drawing/2014/main" id="{88FDB013-036F-3296-7189-5E8CBCEB56C2}"/>
              </a:ext>
            </a:extLst>
          </p:cNvPr>
          <p:cNvSpPr txBox="1"/>
          <p:nvPr/>
        </p:nvSpPr>
        <p:spPr>
          <a:xfrm>
            <a:off x="2214880" y="7356594"/>
            <a:ext cx="7518400" cy="769441"/>
          </a:xfrm>
          <a:prstGeom prst="rect">
            <a:avLst/>
          </a:prstGeom>
          <a:noFill/>
        </p:spPr>
        <p:txBody>
          <a:bodyPr wrap="square">
            <a:spAutoFit/>
          </a:bodyPr>
          <a:lstStyle/>
          <a:p>
            <a:pPr algn="ctr">
              <a:buNone/>
            </a:pPr>
            <a:r>
              <a:rPr lang="en-IN" sz="4400" b="1" dirty="0">
                <a:solidFill>
                  <a:schemeClr val="accent1">
                    <a:lumMod val="50000"/>
                  </a:schemeClr>
                </a:solidFill>
                <a:latin typeface="Californian FB" panose="0207040306080B030204" pitchFamily="18" charset="0"/>
              </a:rPr>
              <a:t>MECHANISM OF ACTION</a:t>
            </a:r>
            <a:endParaRPr lang="en-IN" sz="4400" dirty="0">
              <a:solidFill>
                <a:schemeClr val="accent1">
                  <a:lumMod val="50000"/>
                </a:schemeClr>
              </a:solidFill>
              <a:latin typeface="Californian FB" panose="0207040306080B030204" pitchFamily="18" charset="0"/>
            </a:endParaRPr>
          </a:p>
        </p:txBody>
      </p:sp>
      <mc:AlternateContent xmlns:mc="http://schemas.openxmlformats.org/markup-compatibility/2006">
        <mc:Choice xmlns:am3d="http://schemas.microsoft.com/office/drawing/2017/model3d" Requires="am3d">
          <p:graphicFrame>
            <p:nvGraphicFramePr>
              <p:cNvPr id="10" name="3D Model 9" descr="Animal cell">
                <a:extLst>
                  <a:ext uri="{FF2B5EF4-FFF2-40B4-BE49-F238E27FC236}">
                    <a16:creationId xmlns:a16="http://schemas.microsoft.com/office/drawing/2014/main" id="{9C65F0A4-6812-A4E8-13C9-764A361A2EFA}"/>
                  </a:ext>
                </a:extLst>
              </p:cNvPr>
              <p:cNvGraphicFramePr>
                <a:graphicFrameLocks noChangeAspect="1"/>
              </p:cNvGraphicFramePr>
              <p:nvPr>
                <p:extLst>
                  <p:ext uri="{D42A27DB-BD31-4B8C-83A1-F6EECF244321}">
                    <p14:modId xmlns:p14="http://schemas.microsoft.com/office/powerpoint/2010/main" val="2398685477"/>
                  </p:ext>
                </p:extLst>
              </p:nvPr>
            </p:nvGraphicFramePr>
            <p:xfrm>
              <a:off x="11035862" y="12675166"/>
              <a:ext cx="1156138" cy="1231334"/>
            </p:xfrm>
            <a:graphic>
              <a:graphicData uri="http://schemas.microsoft.com/office/drawing/2017/model3d">
                <am3d:model3d r:embed="rId3">
                  <am3d:spPr>
                    <a:xfrm>
                      <a:off x="0" y="0"/>
                      <a:ext cx="1156138" cy="1231334"/>
                    </a:xfrm>
                    <a:prstGeom prst="rect">
                      <a:avLst/>
                    </a:prstGeom>
                  </am3d:spPr>
                  <am3d:camera>
                    <am3d:pos x="0" y="0" z="71744881"/>
                    <am3d:up dx="0" dy="36000000" dz="0"/>
                    <am3d:lookAt x="0" y="0" z="0"/>
                    <am3d:perspective fov="2700000"/>
                  </am3d:camera>
                  <am3d:trans>
                    <am3d:meterPerModelUnit n="5756435" d="1000000"/>
                    <am3d:preTrans dx="-435879" dy="-14377446" dz="-400437"/>
                    <am3d:scale>
                      <am3d:sx n="1000000" d="1000000"/>
                      <am3d:sy n="1000000" d="1000000"/>
                      <am3d:sz n="1000000" d="1000000"/>
                    </am3d:scale>
                    <am3d:rot ax="1200000"/>
                    <am3d:postTrans dx="0" dy="0" dz="0"/>
                  </am3d:trans>
                  <am3d:raster rName="Office3DRenderer" rVer="16.0.8326">
                    <am3d:blip r:embed="rId4"/>
                  </am3d:raster>
                  <am3d:objViewport viewportSz="21524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Animal cell">
                <a:extLst>
                  <a:ext uri="{FF2B5EF4-FFF2-40B4-BE49-F238E27FC236}">
                    <a16:creationId xmlns:a16="http://schemas.microsoft.com/office/drawing/2014/main" id="{9C65F0A4-6812-A4E8-13C9-764A361A2EFA}"/>
                  </a:ext>
                </a:extLst>
              </p:cNvPr>
              <p:cNvPicPr>
                <a:picLocks noGrp="1" noRot="1" noChangeAspect="1" noMove="1" noResize="1" noEditPoints="1" noAdjustHandles="1" noChangeArrowheads="1" noChangeShapeType="1" noCrop="1"/>
              </p:cNvPicPr>
              <p:nvPr/>
            </p:nvPicPr>
            <p:blipFill>
              <a:blip r:embed="rId4"/>
              <a:stretch>
                <a:fillRect/>
              </a:stretch>
            </p:blipFill>
            <p:spPr>
              <a:xfrm>
                <a:off x="11035862" y="12675166"/>
                <a:ext cx="1156138" cy="1231334"/>
              </a:xfrm>
              <a:prstGeom prst="rect">
                <a:avLst/>
              </a:prstGeom>
            </p:spPr>
          </p:pic>
        </mc:Fallback>
      </mc:AlternateContent>
    </p:spTree>
    <p:extLst>
      <p:ext uri="{BB962C8B-B14F-4D97-AF65-F5344CB8AC3E}">
        <p14:creationId xmlns:p14="http://schemas.microsoft.com/office/powerpoint/2010/main" val="2696195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3005</Words>
  <Application>Microsoft Office PowerPoint</Application>
  <PresentationFormat>Widescreen</PresentationFormat>
  <Paragraphs>380</Paragraphs>
  <Slides>29</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Adobe Hebrew</vt:lpstr>
      <vt:lpstr>Arial</vt:lpstr>
      <vt:lpstr>Arial,Sans-Serif</vt:lpstr>
      <vt:lpstr>Bookman Old Style</vt:lpstr>
      <vt:lpstr>Calibri</vt:lpstr>
      <vt:lpstr>Calibri Light</vt:lpstr>
      <vt:lpstr>Californian FB</vt:lpstr>
      <vt:lpstr>Courier New</vt:lpstr>
      <vt:lpstr>Courier New,monospace</vt:lpstr>
      <vt:lpstr>Office Theme</vt:lpstr>
      <vt:lpstr>CELL AS THERAPEUTIC AGENT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CELL AS THERAPEUTIC AGENT</dc:title>
  <dc:creator>vismay kumar</dc:creator>
  <cp:lastModifiedBy>Varsha S</cp:lastModifiedBy>
  <cp:revision>5</cp:revision>
  <dcterms:created xsi:type="dcterms:W3CDTF">2025-04-04T10:23:24Z</dcterms:created>
  <dcterms:modified xsi:type="dcterms:W3CDTF">2025-08-01T06:59:56Z</dcterms:modified>
</cp:coreProperties>
</file>

<file path=docProps/thumbnail.jpeg>
</file>